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7"/>
  </p:notesMasterIdLst>
  <p:sldIdLst>
    <p:sldId id="257" r:id="rId3"/>
    <p:sldId id="299" r:id="rId4"/>
    <p:sldId id="259" r:id="rId5"/>
    <p:sldId id="279" r:id="rId6"/>
    <p:sldId id="260" r:id="rId7"/>
    <p:sldId id="261" r:id="rId8"/>
    <p:sldId id="262" r:id="rId9"/>
    <p:sldId id="295" r:id="rId10"/>
    <p:sldId id="263" r:id="rId11"/>
    <p:sldId id="284" r:id="rId12"/>
    <p:sldId id="294" r:id="rId13"/>
    <p:sldId id="282" r:id="rId14"/>
    <p:sldId id="283" r:id="rId15"/>
    <p:sldId id="286" r:id="rId16"/>
    <p:sldId id="285" r:id="rId17"/>
    <p:sldId id="264" r:id="rId18"/>
    <p:sldId id="277" r:id="rId19"/>
    <p:sldId id="293" r:id="rId20"/>
    <p:sldId id="297" r:id="rId21"/>
    <p:sldId id="287" r:id="rId22"/>
    <p:sldId id="288" r:id="rId23"/>
    <p:sldId id="289" r:id="rId24"/>
    <p:sldId id="290" r:id="rId25"/>
    <p:sldId id="265" r:id="rId26"/>
    <p:sldId id="291" r:id="rId27"/>
    <p:sldId id="292" r:id="rId28"/>
    <p:sldId id="296" r:id="rId29"/>
    <p:sldId id="266" r:id="rId30"/>
    <p:sldId id="300" r:id="rId31"/>
    <p:sldId id="268" r:id="rId32"/>
    <p:sldId id="267" r:id="rId33"/>
    <p:sldId id="280" r:id="rId34"/>
    <p:sldId id="278" r:id="rId35"/>
    <p:sldId id="298" r:id="rId36"/>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56" autoAdjust="0"/>
  </p:normalViewPr>
  <p:slideViewPr>
    <p:cSldViewPr>
      <p:cViewPr>
        <p:scale>
          <a:sx n="80" d="100"/>
          <a:sy n="80" d="100"/>
        </p:scale>
        <p:origin x="-864" y="-4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4B1C724-4EC7-431C-BE8E-5EDF65DD333F}" type="datetimeFigureOut">
              <a:rPr lang="en-GB" smtClean="0"/>
              <a:pPr/>
              <a:t>04/06/2014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19A6BAAD-DFF2-4BB1-9B1B-F9B837BEC1C4}" type="slidenum">
              <a:rPr lang="en-GB" smtClean="0"/>
              <a:pPr/>
              <a:t>‹#›</a:t>
            </a:fld>
            <a:endParaRPr lang="en-GB"/>
          </a:p>
        </p:txBody>
      </p:sp>
    </p:spTree>
    <p:extLst>
      <p:ext uri="{BB962C8B-B14F-4D97-AF65-F5344CB8AC3E}">
        <p14:creationId xmlns:p14="http://schemas.microsoft.com/office/powerpoint/2010/main" val="255604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8</a:t>
            </a:fld>
            <a:endParaRPr lang="en-GB"/>
          </a:p>
        </p:txBody>
      </p:sp>
    </p:spTree>
    <p:extLst>
      <p:ext uri="{BB962C8B-B14F-4D97-AF65-F5344CB8AC3E}">
        <p14:creationId xmlns:p14="http://schemas.microsoft.com/office/powerpoint/2010/main" val="3279928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27</a:t>
            </a:fld>
            <a:endParaRPr lang="en-GB"/>
          </a:p>
        </p:txBody>
      </p:sp>
    </p:spTree>
    <p:extLst>
      <p:ext uri="{BB962C8B-B14F-4D97-AF65-F5344CB8AC3E}">
        <p14:creationId xmlns:p14="http://schemas.microsoft.com/office/powerpoint/2010/main" val="3696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28</a:t>
            </a:fld>
            <a:endParaRPr lang="en-GB"/>
          </a:p>
        </p:txBody>
      </p:sp>
    </p:spTree>
    <p:extLst>
      <p:ext uri="{BB962C8B-B14F-4D97-AF65-F5344CB8AC3E}">
        <p14:creationId xmlns:p14="http://schemas.microsoft.com/office/powerpoint/2010/main" val="585138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30</a:t>
            </a:fld>
            <a:endParaRPr lang="en-GB"/>
          </a:p>
        </p:txBody>
      </p:sp>
    </p:spTree>
    <p:extLst>
      <p:ext uri="{BB962C8B-B14F-4D97-AF65-F5344CB8AC3E}">
        <p14:creationId xmlns:p14="http://schemas.microsoft.com/office/powerpoint/2010/main" val="1272252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32</a:t>
            </a:fld>
            <a:endParaRPr lang="en-GB"/>
          </a:p>
        </p:txBody>
      </p:sp>
    </p:spTree>
    <p:extLst>
      <p:ext uri="{BB962C8B-B14F-4D97-AF65-F5344CB8AC3E}">
        <p14:creationId xmlns:p14="http://schemas.microsoft.com/office/powerpoint/2010/main" val="4145015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11</a:t>
            </a:fld>
            <a:endParaRPr lang="en-GB"/>
          </a:p>
        </p:txBody>
      </p:sp>
    </p:spTree>
    <p:extLst>
      <p:ext uri="{BB962C8B-B14F-4D97-AF65-F5344CB8AC3E}">
        <p14:creationId xmlns:p14="http://schemas.microsoft.com/office/powerpoint/2010/main" val="228298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13</a:t>
            </a:fld>
            <a:endParaRPr lang="en-GB"/>
          </a:p>
        </p:txBody>
      </p:sp>
    </p:spTree>
    <p:extLst>
      <p:ext uri="{BB962C8B-B14F-4D97-AF65-F5344CB8AC3E}">
        <p14:creationId xmlns:p14="http://schemas.microsoft.com/office/powerpoint/2010/main" val="347059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21</a:t>
            </a:fld>
            <a:endParaRPr lang="en-GB"/>
          </a:p>
        </p:txBody>
      </p:sp>
    </p:spTree>
    <p:extLst>
      <p:ext uri="{BB962C8B-B14F-4D97-AF65-F5344CB8AC3E}">
        <p14:creationId xmlns:p14="http://schemas.microsoft.com/office/powerpoint/2010/main" val="9889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16487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279735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pPr/>
              <a:t>24</a:t>
            </a:fld>
            <a:endParaRPr lang="en-GB"/>
          </a:p>
        </p:txBody>
      </p:sp>
    </p:spTree>
    <p:extLst>
      <p:ext uri="{BB962C8B-B14F-4D97-AF65-F5344CB8AC3E}">
        <p14:creationId xmlns:p14="http://schemas.microsoft.com/office/powerpoint/2010/main" val="1728963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521899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A6BAAD-DFF2-4BB1-9B1B-F9B837BEC1C4}"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4116075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Front_Top_A"/>
          <p:cNvPicPr>
            <a:picLocks noChangeAspect="1" noChangeArrowheads="1"/>
          </p:cNvPicPr>
          <p:nvPr userDrawn="1"/>
        </p:nvPicPr>
        <p:blipFill>
          <a:blip r:embed="rId2" cstate="print"/>
          <a:srcRect/>
          <a:stretch>
            <a:fillRect/>
          </a:stretch>
        </p:blipFill>
        <p:spPr bwMode="auto">
          <a:xfrm>
            <a:off x="0" y="0"/>
            <a:ext cx="9144000" cy="1863725"/>
          </a:xfrm>
          <a:prstGeom prst="rect">
            <a:avLst/>
          </a:prstGeom>
          <a:noFill/>
          <a:ln w="9525">
            <a:noFill/>
            <a:miter lim="800000"/>
            <a:headEnd/>
            <a:tailEnd/>
          </a:ln>
        </p:spPr>
      </p:pic>
      <p:pic>
        <p:nvPicPr>
          <p:cNvPr id="5" name="Picture 17" descr="IMP_Logo_White"/>
          <p:cNvPicPr>
            <a:picLocks noChangeAspect="1" noChangeArrowheads="1"/>
          </p:cNvPicPr>
          <p:nvPr userDrawn="1"/>
        </p:nvPicPr>
        <p:blipFill>
          <a:blip r:embed="rId3" cstate="print"/>
          <a:srcRect/>
          <a:stretch>
            <a:fillRect/>
          </a:stretch>
        </p:blipFill>
        <p:spPr bwMode="auto">
          <a:xfrm>
            <a:off x="838200" y="152400"/>
            <a:ext cx="2514600" cy="661988"/>
          </a:xfrm>
          <a:prstGeom prst="rect">
            <a:avLst/>
          </a:prstGeom>
          <a:noFill/>
          <a:ln w="9525">
            <a:noFill/>
            <a:miter lim="800000"/>
            <a:headEnd/>
            <a:tailEnd/>
          </a:ln>
        </p:spPr>
      </p:pic>
      <p:sp>
        <p:nvSpPr>
          <p:cNvPr id="6" name="Rectangle 22"/>
          <p:cNvSpPr>
            <a:spLocks noChangeArrowheads="1"/>
          </p:cNvSpPr>
          <p:nvPr userDrawn="1"/>
        </p:nvSpPr>
        <p:spPr bwMode="auto">
          <a:xfrm>
            <a:off x="857250" y="3429000"/>
            <a:ext cx="7524750" cy="533400"/>
          </a:xfrm>
          <a:prstGeom prst="rect">
            <a:avLst/>
          </a:prstGeom>
          <a:noFill/>
          <a:ln w="9525">
            <a:noFill/>
            <a:miter lim="800000"/>
            <a:headEnd/>
            <a:tailEnd/>
          </a:ln>
        </p:spPr>
        <p:txBody>
          <a:bodyPr lIns="0" tIns="0" rIns="0" bIns="0"/>
          <a:lstStyle/>
          <a:p>
            <a:pPr fontAlgn="base">
              <a:spcBef>
                <a:spcPct val="0"/>
              </a:spcBef>
              <a:spcAft>
                <a:spcPct val="0"/>
              </a:spcAft>
              <a:defRPr/>
            </a:pPr>
            <a:endParaRPr lang="en-US" sz="3900">
              <a:solidFill>
                <a:srgbClr val="C51538"/>
              </a:solidFill>
              <a:latin typeface="Impact" pitchFamily="34" charset="0"/>
              <a:cs typeface="Times New Roman" pitchFamily="18" charset="0"/>
            </a:endParaRPr>
          </a:p>
        </p:txBody>
      </p:sp>
      <p:sp>
        <p:nvSpPr>
          <p:cNvPr id="10244" name="Rectangle 4"/>
          <p:cNvSpPr>
            <a:spLocks noGrp="1" noChangeArrowheads="1"/>
          </p:cNvSpPr>
          <p:nvPr>
            <p:ph type="ctrTitle"/>
          </p:nvPr>
        </p:nvSpPr>
        <p:spPr>
          <a:xfrm>
            <a:off x="838200" y="2438400"/>
            <a:ext cx="7543800" cy="533400"/>
          </a:xfrm>
        </p:spPr>
        <p:txBody>
          <a:bodyPr anchor="t"/>
          <a:lstStyle>
            <a:lvl1pPr>
              <a:defRPr sz="3900"/>
            </a:lvl1pPr>
          </a:lstStyle>
          <a:p>
            <a:r>
              <a:rPr lang="en-US" smtClean="0"/>
              <a:t>Click to edit Master title style</a:t>
            </a:r>
            <a:endParaRPr lang="da-DK"/>
          </a:p>
        </p:txBody>
      </p:sp>
      <p:sp>
        <p:nvSpPr>
          <p:cNvPr id="10250" name="Rectangle 10"/>
          <p:cNvSpPr>
            <a:spLocks noGrp="1" noChangeArrowheads="1"/>
          </p:cNvSpPr>
          <p:nvPr>
            <p:ph type="subTitle" sz="quarter" idx="1"/>
          </p:nvPr>
        </p:nvSpPr>
        <p:spPr>
          <a:xfrm>
            <a:off x="838200" y="5562600"/>
            <a:ext cx="7543800" cy="228600"/>
          </a:xfrm>
        </p:spPr>
        <p:txBody>
          <a:bodyPr/>
          <a:lstStyle>
            <a:lvl1pPr>
              <a:defRPr sz="1600"/>
            </a:lvl1pPr>
          </a:lstStyle>
          <a:p>
            <a:r>
              <a:rPr lang="en-US" smtClean="0"/>
              <a:t>Click to edit Master subtitle style</a:t>
            </a:r>
            <a:endParaRPr lang="da-DK"/>
          </a:p>
        </p:txBody>
      </p:sp>
      <p:sp>
        <p:nvSpPr>
          <p:cNvPr id="7" name="Rectangle 9"/>
          <p:cNvSpPr>
            <a:spLocks noGrp="1" noChangeArrowheads="1"/>
          </p:cNvSpPr>
          <p:nvPr>
            <p:ph type="ftr" sz="quarter" idx="10"/>
          </p:nvPr>
        </p:nvSpPr>
        <p:spPr bwMode="auto">
          <a:xfrm>
            <a:off x="838200" y="6553200"/>
            <a:ext cx="7543800" cy="228600"/>
          </a:xfrm>
          <a:prstGeom prst="rect">
            <a:avLst/>
          </a:prstGeom>
          <a:ln>
            <a:miter lim="800000"/>
            <a:headEnd/>
            <a:tailEnd/>
          </a:ln>
        </p:spPr>
        <p:txBody>
          <a:bodyPr vert="horz" wrap="square" lIns="0" tIns="0" rIns="0" bIns="0" numCol="1" anchor="t" anchorCtr="0" compatLnSpc="1">
            <a:prstTxWarp prst="textNoShape">
              <a:avLst/>
            </a:prstTxWarp>
          </a:bodyPr>
          <a:lstStyle>
            <a:lvl1pPr>
              <a:defRPr sz="600" i="0">
                <a:solidFill>
                  <a:srgbClr val="6A6F77"/>
                </a:solidFill>
              </a:defRPr>
            </a:lvl1pPr>
          </a:lstStyle>
          <a:p>
            <a:pPr fontAlgn="base">
              <a:spcBef>
                <a:spcPct val="0"/>
              </a:spcBef>
              <a:spcAft>
                <a:spcPct val="0"/>
              </a:spcAft>
              <a:defRPr/>
            </a:pPr>
            <a:r>
              <a:rPr lang="da-DK">
                <a:latin typeface="Verdana" pitchFamily="34" charset="0"/>
                <a:cs typeface="Times New Roman" pitchFamily="18" charset="0"/>
              </a:rPr>
              <a:t>sdfgafgafga</a:t>
            </a:r>
          </a:p>
        </p:txBody>
      </p:sp>
      <p:sp>
        <p:nvSpPr>
          <p:cNvPr id="8" name="Rectangle 11"/>
          <p:cNvSpPr>
            <a:spLocks noGrp="1" noChangeArrowheads="1"/>
          </p:cNvSpPr>
          <p:nvPr>
            <p:ph type="sldNum" sz="quarter" idx="11"/>
          </p:nvPr>
        </p:nvSpPr>
        <p:spPr bwMode="auto">
          <a:xfrm>
            <a:off x="8610600" y="6648450"/>
            <a:ext cx="419100" cy="152400"/>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600" i="0">
                <a:solidFill>
                  <a:schemeClr val="tx1"/>
                </a:solidFill>
              </a:defRPr>
            </a:lvl1pPr>
          </a:lstStyle>
          <a:p>
            <a:pPr fontAlgn="base">
              <a:spcBef>
                <a:spcPct val="0"/>
              </a:spcBef>
              <a:spcAft>
                <a:spcPct val="0"/>
              </a:spcAft>
              <a:defRPr/>
            </a:pPr>
            <a:fld id="{2D252A2B-41D5-4A4C-83AA-E966C8966CAF}" type="slidenum">
              <a:rPr lang="da-DK">
                <a:solidFill>
                  <a:srgbClr val="6C7070"/>
                </a:solidFill>
                <a:latin typeface="Verdana" pitchFamily="34" charset="0"/>
                <a:cs typeface="Times New Roman" pitchFamily="18" charset="0"/>
              </a:rPr>
              <a:pPr fontAlgn="base">
                <a:spcBef>
                  <a:spcPct val="0"/>
                </a:spcBef>
                <a:spcAft>
                  <a:spcPct val="0"/>
                </a:spcAft>
                <a:defRPr/>
              </a:pPr>
              <a:t>‹#›</a:t>
            </a:fld>
            <a:endParaRPr lang="da-DK">
              <a:solidFill>
                <a:srgbClr val="6C7070"/>
              </a:solidFill>
              <a:latin typeface="Verdana" pitchFamily="34" charset="0"/>
              <a:cs typeface="Times New Roman"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885950" cy="5791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6096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543800" cy="638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38200" y="1943100"/>
            <a:ext cx="3695700" cy="445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86300" y="1943100"/>
            <a:ext cx="3695700" cy="4457700"/>
          </a:xfrm>
        </p:spPr>
        <p:txBody>
          <a:bodyPr/>
          <a:lstStyle/>
          <a:p>
            <a:pPr lvl="0"/>
            <a:r>
              <a:rPr lang="en-US" noProof="0" smtClean="0"/>
              <a:t>Click icon to add chart</a:t>
            </a:r>
            <a:endParaRPr lang="en-GB"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4400"/>
              <a:t>Title Text</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8" name="Shape 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939910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938026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728514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724634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457200" y="1435464"/>
            <a:ext cx="4040188" cy="73941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025204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xfrm>
            <a:off x="457200" y="0"/>
            <a:ext cx="8229600" cy="1692277"/>
          </a:xfrm>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19258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96657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5"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151398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2"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5699073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159437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457200" y="274638"/>
            <a:ext cx="6019800" cy="6583364"/>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144553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943100"/>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943100"/>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39" descr="Second_Top"/>
          <p:cNvPicPr>
            <a:picLocks noChangeAspect="1" noChangeArrowheads="1"/>
          </p:cNvPicPr>
          <p:nvPr/>
        </p:nvPicPr>
        <p:blipFill>
          <a:blip r:embed="rId14" cstate="print"/>
          <a:srcRect/>
          <a:stretch>
            <a:fillRect/>
          </a:stretch>
        </p:blipFill>
        <p:spPr bwMode="auto">
          <a:xfrm>
            <a:off x="0" y="0"/>
            <a:ext cx="9144000" cy="1479550"/>
          </a:xfrm>
          <a:prstGeom prst="rect">
            <a:avLst/>
          </a:prstGeom>
          <a:noFill/>
          <a:ln w="9525">
            <a:noFill/>
            <a:miter lim="800000"/>
            <a:headEnd/>
            <a:tailEnd/>
          </a:ln>
        </p:spPr>
      </p:pic>
      <p:sp>
        <p:nvSpPr>
          <p:cNvPr id="7171" name="Rectangle 25"/>
          <p:cNvSpPr>
            <a:spLocks noGrp="1" noChangeArrowheads="1"/>
          </p:cNvSpPr>
          <p:nvPr>
            <p:ph type="title"/>
          </p:nvPr>
        </p:nvSpPr>
        <p:spPr bwMode="auto">
          <a:xfrm>
            <a:off x="838200" y="609600"/>
            <a:ext cx="7543800" cy="6381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endParaRPr lang="da-DK" smtClean="0"/>
          </a:p>
        </p:txBody>
      </p:sp>
      <p:sp>
        <p:nvSpPr>
          <p:cNvPr id="7172" name="Rectangle 26"/>
          <p:cNvSpPr>
            <a:spLocks noGrp="1" noChangeArrowheads="1"/>
          </p:cNvSpPr>
          <p:nvPr>
            <p:ph type="body" idx="1"/>
          </p:nvPr>
        </p:nvSpPr>
        <p:spPr bwMode="auto">
          <a:xfrm>
            <a:off x="838200" y="1943100"/>
            <a:ext cx="7543800" cy="445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smtClean="0"/>
          </a:p>
        </p:txBody>
      </p:sp>
      <p:pic>
        <p:nvPicPr>
          <p:cNvPr id="7173" name="Picture 40" descr="IMP_Logo_2Colour"/>
          <p:cNvPicPr>
            <a:picLocks noChangeAspect="1" noChangeArrowheads="1"/>
          </p:cNvPicPr>
          <p:nvPr/>
        </p:nvPicPr>
        <p:blipFill>
          <a:blip r:embed="rId15" cstate="print"/>
          <a:srcRect/>
          <a:stretch>
            <a:fillRect/>
          </a:stretch>
        </p:blipFill>
        <p:spPr bwMode="auto">
          <a:xfrm>
            <a:off x="838200" y="120650"/>
            <a:ext cx="1524000" cy="400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2600">
          <a:solidFill>
            <a:srgbClr val="C51538"/>
          </a:solidFill>
          <a:latin typeface="+mj-lt"/>
          <a:ea typeface="+mj-ea"/>
          <a:cs typeface="+mj-cs"/>
        </a:defRPr>
      </a:lvl1pPr>
      <a:lvl2pPr algn="l" rtl="0" eaLnBrk="1" fontAlgn="base" hangingPunct="1">
        <a:spcBef>
          <a:spcPct val="0"/>
        </a:spcBef>
        <a:spcAft>
          <a:spcPct val="0"/>
        </a:spcAft>
        <a:defRPr sz="2600">
          <a:solidFill>
            <a:srgbClr val="C51538"/>
          </a:solidFill>
          <a:latin typeface="Impact" pitchFamily="34" charset="0"/>
        </a:defRPr>
      </a:lvl2pPr>
      <a:lvl3pPr algn="l" rtl="0" eaLnBrk="1" fontAlgn="base" hangingPunct="1">
        <a:spcBef>
          <a:spcPct val="0"/>
        </a:spcBef>
        <a:spcAft>
          <a:spcPct val="0"/>
        </a:spcAft>
        <a:defRPr sz="2600">
          <a:solidFill>
            <a:srgbClr val="C51538"/>
          </a:solidFill>
          <a:latin typeface="Impact" pitchFamily="34" charset="0"/>
        </a:defRPr>
      </a:lvl3pPr>
      <a:lvl4pPr algn="l" rtl="0" eaLnBrk="1" fontAlgn="base" hangingPunct="1">
        <a:spcBef>
          <a:spcPct val="0"/>
        </a:spcBef>
        <a:spcAft>
          <a:spcPct val="0"/>
        </a:spcAft>
        <a:defRPr sz="2600">
          <a:solidFill>
            <a:srgbClr val="C51538"/>
          </a:solidFill>
          <a:latin typeface="Impact" pitchFamily="34" charset="0"/>
        </a:defRPr>
      </a:lvl4pPr>
      <a:lvl5pPr algn="l" rtl="0" eaLnBrk="1" fontAlgn="base" hangingPunct="1">
        <a:spcBef>
          <a:spcPct val="0"/>
        </a:spcBef>
        <a:spcAft>
          <a:spcPct val="0"/>
        </a:spcAft>
        <a:defRPr sz="2600">
          <a:solidFill>
            <a:srgbClr val="C51538"/>
          </a:solidFill>
          <a:latin typeface="Impact" pitchFamily="34" charset="0"/>
        </a:defRPr>
      </a:lvl5pPr>
      <a:lvl6pPr marL="457200" algn="l" rtl="0" eaLnBrk="1" fontAlgn="base" hangingPunct="1">
        <a:spcBef>
          <a:spcPct val="0"/>
        </a:spcBef>
        <a:spcAft>
          <a:spcPct val="0"/>
        </a:spcAft>
        <a:defRPr sz="2600">
          <a:solidFill>
            <a:srgbClr val="C51538"/>
          </a:solidFill>
          <a:latin typeface="Impact" pitchFamily="34" charset="0"/>
        </a:defRPr>
      </a:lvl6pPr>
      <a:lvl7pPr marL="914400" algn="l" rtl="0" eaLnBrk="1" fontAlgn="base" hangingPunct="1">
        <a:spcBef>
          <a:spcPct val="0"/>
        </a:spcBef>
        <a:spcAft>
          <a:spcPct val="0"/>
        </a:spcAft>
        <a:defRPr sz="2600">
          <a:solidFill>
            <a:srgbClr val="C51538"/>
          </a:solidFill>
          <a:latin typeface="Impact" pitchFamily="34" charset="0"/>
        </a:defRPr>
      </a:lvl7pPr>
      <a:lvl8pPr marL="1371600" algn="l" rtl="0" eaLnBrk="1" fontAlgn="base" hangingPunct="1">
        <a:spcBef>
          <a:spcPct val="0"/>
        </a:spcBef>
        <a:spcAft>
          <a:spcPct val="0"/>
        </a:spcAft>
        <a:defRPr sz="2600">
          <a:solidFill>
            <a:srgbClr val="C51538"/>
          </a:solidFill>
          <a:latin typeface="Impact" pitchFamily="34" charset="0"/>
        </a:defRPr>
      </a:lvl8pPr>
      <a:lvl9pPr marL="1828800" algn="l" rtl="0" eaLnBrk="1" fontAlgn="base" hangingPunct="1">
        <a:spcBef>
          <a:spcPct val="0"/>
        </a:spcBef>
        <a:spcAft>
          <a:spcPct val="0"/>
        </a:spcAft>
        <a:defRPr sz="2600">
          <a:solidFill>
            <a:srgbClr val="C51538"/>
          </a:solidFill>
          <a:latin typeface="Impact" pitchFamily="34" charset="0"/>
        </a:defRPr>
      </a:lvl9pPr>
    </p:titleStyle>
    <p:bodyStyle>
      <a:lvl1pPr marL="342900" indent="-342900" algn="l" rtl="0" eaLnBrk="1" fontAlgn="base" hangingPunct="1">
        <a:spcBef>
          <a:spcPct val="20000"/>
        </a:spcBef>
        <a:spcAft>
          <a:spcPct val="0"/>
        </a:spcAft>
        <a:defRPr>
          <a:solidFill>
            <a:srgbClr val="4B4F55"/>
          </a:solidFill>
          <a:latin typeface="+mn-lt"/>
          <a:ea typeface="+mn-ea"/>
          <a:cs typeface="+mn-cs"/>
        </a:defRPr>
      </a:lvl1pPr>
      <a:lvl2pPr marL="571500" indent="-190500" algn="l" rtl="0" eaLnBrk="1" fontAlgn="base" hangingPunct="1">
        <a:spcBef>
          <a:spcPct val="20000"/>
        </a:spcBef>
        <a:spcAft>
          <a:spcPct val="0"/>
        </a:spcAft>
        <a:buChar char="•"/>
        <a:defRPr sz="1600">
          <a:solidFill>
            <a:srgbClr val="4B4F55"/>
          </a:solidFill>
          <a:latin typeface="+mn-lt"/>
        </a:defRPr>
      </a:lvl2pPr>
      <a:lvl3pPr marL="952500" indent="-190500" algn="l" rtl="0" eaLnBrk="1" fontAlgn="base" hangingPunct="1">
        <a:spcBef>
          <a:spcPct val="20000"/>
        </a:spcBef>
        <a:spcAft>
          <a:spcPct val="0"/>
        </a:spcAft>
        <a:buChar char="»"/>
        <a:defRPr sz="1600">
          <a:solidFill>
            <a:srgbClr val="4B4F55"/>
          </a:solidFill>
          <a:latin typeface="+mn-lt"/>
        </a:defRPr>
      </a:lvl3pPr>
      <a:lvl4pPr marL="1333500" indent="-190500" algn="l" rtl="0" eaLnBrk="1" fontAlgn="base" hangingPunct="1">
        <a:spcBef>
          <a:spcPct val="20000"/>
        </a:spcBef>
        <a:spcAft>
          <a:spcPct val="0"/>
        </a:spcAft>
        <a:buFont typeface="Wingdings" pitchFamily="2" charset="2"/>
        <a:buChar char="§"/>
        <a:defRPr sz="1400">
          <a:solidFill>
            <a:srgbClr val="4B4F55"/>
          </a:solidFill>
          <a:latin typeface="+mn-lt"/>
        </a:defRPr>
      </a:lvl4pPr>
      <a:lvl5pPr marL="1727200" indent="-203200" algn="l" rtl="0" eaLnBrk="1" fontAlgn="base" hangingPunct="1">
        <a:spcBef>
          <a:spcPct val="20000"/>
        </a:spcBef>
        <a:spcAft>
          <a:spcPct val="0"/>
        </a:spcAft>
        <a:buChar char="°"/>
        <a:defRPr sz="1400">
          <a:solidFill>
            <a:srgbClr val="4B4F55"/>
          </a:solidFill>
          <a:latin typeface="+mn-lt"/>
        </a:defRPr>
      </a:lvl5pPr>
      <a:lvl6pPr marL="2184400" indent="-203200" algn="l" rtl="0" eaLnBrk="1" fontAlgn="base" hangingPunct="1">
        <a:spcBef>
          <a:spcPct val="20000"/>
        </a:spcBef>
        <a:spcAft>
          <a:spcPct val="0"/>
        </a:spcAft>
        <a:buChar char="°"/>
        <a:defRPr sz="1400">
          <a:solidFill>
            <a:srgbClr val="4B4F55"/>
          </a:solidFill>
          <a:latin typeface="+mn-lt"/>
        </a:defRPr>
      </a:lvl6pPr>
      <a:lvl7pPr marL="2641600" indent="-203200" algn="l" rtl="0" eaLnBrk="1" fontAlgn="base" hangingPunct="1">
        <a:spcBef>
          <a:spcPct val="20000"/>
        </a:spcBef>
        <a:spcAft>
          <a:spcPct val="0"/>
        </a:spcAft>
        <a:buChar char="°"/>
        <a:defRPr sz="1400">
          <a:solidFill>
            <a:srgbClr val="4B4F55"/>
          </a:solidFill>
          <a:latin typeface="+mn-lt"/>
        </a:defRPr>
      </a:lvl7pPr>
      <a:lvl8pPr marL="3098800" indent="-203200" algn="l" rtl="0" eaLnBrk="1" fontAlgn="base" hangingPunct="1">
        <a:spcBef>
          <a:spcPct val="20000"/>
        </a:spcBef>
        <a:spcAft>
          <a:spcPct val="0"/>
        </a:spcAft>
        <a:buChar char="°"/>
        <a:defRPr sz="1400">
          <a:solidFill>
            <a:srgbClr val="4B4F55"/>
          </a:solidFill>
          <a:latin typeface="+mn-lt"/>
        </a:defRPr>
      </a:lvl8pPr>
      <a:lvl9pPr marL="3556000" indent="-203200" algn="l" rtl="0" eaLnBrk="1" fontAlgn="base" hangingPunct="1">
        <a:spcBef>
          <a:spcPct val="20000"/>
        </a:spcBef>
        <a:spcAft>
          <a:spcPct val="0"/>
        </a:spcAft>
        <a:buChar char="°"/>
        <a:defRPr sz="1400">
          <a:solidFill>
            <a:srgbClr val="4B4F5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5"/>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4291"/>
            <a:ext cx="2133600" cy="269239"/>
          </a:xfrm>
          <a:prstGeom prst="rect">
            <a:avLst/>
          </a:prstGeom>
          <a:ln w="12700">
            <a:miter lim="400000"/>
          </a:ln>
        </p:spPr>
        <p:txBody>
          <a:bodyPr lIns="45718" tIns="45718" rIns="45718" bIns="45718" anchor="ctr">
            <a:spAutoFit/>
          </a:bodyPr>
          <a:lstStyle>
            <a:lvl1pPr algn="r">
              <a:defRPr sz="1200">
                <a:solidFill>
                  <a:srgbClr val="888888"/>
                </a:solidFill>
                <a:latin typeface="Calibri"/>
                <a:ea typeface="Calibri"/>
                <a:cs typeface="Calibri"/>
                <a:sym typeface="Calibri"/>
              </a:defRPr>
            </a:lvl1pPr>
          </a:lstStyle>
          <a:p>
            <a:fld id="{86CB4B4D-7CA3-9044-876B-883B54F8677D}" type="slidenum">
              <a:rPr kern="0"/>
              <a:pPr/>
              <a:t>‹#›</a:t>
            </a:fld>
            <a:endParaRPr kern="0"/>
          </a:p>
        </p:txBody>
      </p:sp>
    </p:spTree>
    <p:extLst>
      <p:ext uri="{BB962C8B-B14F-4D97-AF65-F5344CB8AC3E}">
        <p14:creationId xmlns:p14="http://schemas.microsoft.com/office/powerpoint/2010/main" val="17919576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algn="r">
        <a:defRPr sz="1200">
          <a:solidFill>
            <a:schemeClr val="tx1"/>
          </a:solidFill>
          <a:latin typeface="+mn-lt"/>
          <a:ea typeface="+mn-ea"/>
          <a:cs typeface="+mn-cs"/>
          <a:sym typeface="Calibri"/>
        </a:defRPr>
      </a:lvl2pPr>
      <a:lvl3pPr algn="r">
        <a:defRPr sz="1200">
          <a:solidFill>
            <a:schemeClr val="tx1"/>
          </a:solidFill>
          <a:latin typeface="+mn-lt"/>
          <a:ea typeface="+mn-ea"/>
          <a:cs typeface="+mn-cs"/>
          <a:sym typeface="Calibri"/>
        </a:defRPr>
      </a:lvl3pPr>
      <a:lvl4pPr algn="r">
        <a:defRPr sz="1200">
          <a:solidFill>
            <a:schemeClr val="tx1"/>
          </a:solidFill>
          <a:latin typeface="+mn-lt"/>
          <a:ea typeface="+mn-ea"/>
          <a:cs typeface="+mn-cs"/>
          <a:sym typeface="Calibri"/>
        </a:defRPr>
      </a:lvl4pPr>
      <a:lvl5pPr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1.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3.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492896"/>
            <a:ext cx="7543800" cy="533400"/>
          </a:xfrm>
        </p:spPr>
        <p:txBody>
          <a:bodyPr/>
          <a:lstStyle/>
          <a:p>
            <a:r>
              <a:rPr lang="en-GB" dirty="0" smtClean="0"/>
              <a:t>One Victoria Road</a:t>
            </a:r>
            <a:br>
              <a:rPr lang="en-GB" dirty="0" smtClean="0"/>
            </a:br>
            <a:r>
              <a:rPr lang="en-GB" dirty="0" smtClean="0"/>
              <a:t>Student Consultation Presentation</a:t>
            </a:r>
            <a:br>
              <a:rPr lang="en-GB" dirty="0" smtClean="0"/>
            </a:br>
            <a:r>
              <a:rPr lang="en-GB" dirty="0"/>
              <a:t/>
            </a:r>
            <a:br>
              <a:rPr lang="en-GB" dirty="0"/>
            </a:br>
            <a:r>
              <a:rPr lang="en-GB" sz="2400" dirty="0" smtClean="0"/>
              <a:t>Wednesday 4 June 2014, 17:00</a:t>
            </a:r>
            <a:r>
              <a:rPr lang="en-GB" dirty="0" smtClean="0"/>
              <a:t/>
            </a:r>
            <a:br>
              <a:rPr lang="en-GB" dirty="0" smtClean="0"/>
            </a:br>
            <a:r>
              <a:rPr lang="en-GB" sz="2400" dirty="0" smtClean="0"/>
              <a:t>Union Dining Hall, Beit Quadrangle</a:t>
            </a:r>
            <a:br>
              <a:rPr lang="en-GB" sz="2400" dirty="0" smtClean="0"/>
            </a:br>
            <a:r>
              <a:rPr lang="en-GB" sz="2400" dirty="0" smtClean="0"/>
              <a:t/>
            </a:r>
            <a:br>
              <a:rPr lang="en-GB" sz="2400" dirty="0" smtClean="0"/>
            </a:br>
            <a:endParaRPr lang="en-GB" sz="2400" dirty="0"/>
          </a:p>
        </p:txBody>
      </p:sp>
      <p:sp>
        <p:nvSpPr>
          <p:cNvPr id="3" name="Subtitle 2"/>
          <p:cNvSpPr>
            <a:spLocks noGrp="1"/>
          </p:cNvSpPr>
          <p:nvPr>
            <p:ph type="subTitle" sz="quarter" idx="1"/>
          </p:nvPr>
        </p:nvSpPr>
        <p:spPr/>
        <p:txBody>
          <a:bodyPr/>
          <a:lstStyle/>
          <a:p>
            <a:r>
              <a:rPr lang="en-GB" dirty="0"/>
              <a:t>Toni Byrne-Price, Project Director, Berkeley </a:t>
            </a:r>
            <a:r>
              <a:rPr lang="en-GB" dirty="0" smtClean="0"/>
              <a:t>First</a:t>
            </a:r>
          </a:p>
          <a:p>
            <a:r>
              <a:rPr lang="en-GB" dirty="0" smtClean="0"/>
              <a:t>Jane Neary, Director of Campus Services</a:t>
            </a:r>
          </a:p>
          <a:p>
            <a:r>
              <a:rPr lang="en-GB" dirty="0" smtClean="0"/>
              <a:t>Paul Noke, Head of Residential Services and GradPad</a:t>
            </a:r>
          </a:p>
        </p:txBody>
      </p:sp>
      <p:pic>
        <p:nvPicPr>
          <p:cNvPr id="9" name="image1.png"/>
          <p:cNvPicPr/>
          <p:nvPr/>
        </p:nvPicPr>
        <p:blipFill>
          <a:blip r:embed="rId2">
            <a:extLst/>
          </a:blip>
          <a:srcRect l="6583" t="16068" r="6963" b="14681"/>
          <a:stretch>
            <a:fillRect/>
          </a:stretch>
        </p:blipFill>
        <p:spPr>
          <a:xfrm>
            <a:off x="5724128" y="-99392"/>
            <a:ext cx="2376264" cy="1052736"/>
          </a:xfrm>
          <a:prstGeom prst="rect">
            <a:avLst/>
          </a:prstGeom>
          <a:ln w="12700">
            <a:miter lim="400000"/>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1. COMMERCIAL AND COMMUNITY </a:t>
            </a:r>
            <a:br>
              <a:rPr lang="en-GB" dirty="0" smtClean="0"/>
            </a:br>
            <a:r>
              <a:rPr lang="en-GB" dirty="0" smtClean="0"/>
              <a:t>REQUIREMENTS OF PLANNING</a:t>
            </a:r>
            <a:endParaRPr lang="en-GB" dirty="0"/>
          </a:p>
        </p:txBody>
      </p:sp>
      <p:pic>
        <p:nvPicPr>
          <p:cNvPr id="3" name="Picture 2" descr="C:\Users\rrana1\AppData\Local\Microsoft\Windows\Temporary Internet Files\Content.Outlook\3QI5HDZK\Berkeley First_cmy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170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609600"/>
            <a:ext cx="7838256" cy="638175"/>
          </a:xfrm>
        </p:spPr>
        <p:txBody>
          <a:bodyPr/>
          <a:lstStyle/>
          <a:p>
            <a:r>
              <a:rPr lang="en-GB" dirty="0" smtClean="0"/>
              <a:t>Commercial and Community Space Approved in Planning</a:t>
            </a:r>
            <a:endParaRPr lang="en-GB" dirty="0"/>
          </a:p>
        </p:txBody>
      </p:sp>
      <p:sp>
        <p:nvSpPr>
          <p:cNvPr id="7" name="Content Placeholder 6"/>
          <p:cNvSpPr>
            <a:spLocks noGrp="1"/>
          </p:cNvSpPr>
          <p:nvPr>
            <p:ph idx="1"/>
          </p:nvPr>
        </p:nvSpPr>
        <p:spPr>
          <a:xfrm>
            <a:off x="827584" y="1772816"/>
            <a:ext cx="7334201" cy="4457700"/>
          </a:xfrm>
        </p:spPr>
        <p:txBody>
          <a:bodyPr/>
          <a:lstStyle/>
          <a:p>
            <a:pPr marL="0" indent="0"/>
            <a:r>
              <a:rPr lang="en-GB" dirty="0"/>
              <a:t>As part of the approved planning application, some space at One Victoria Road is allocated for contributing to the local area. This should provide opportunities for employment to ‘give back’ to the local community </a:t>
            </a:r>
          </a:p>
          <a:p>
            <a:pPr marL="0" indent="0"/>
            <a:endParaRPr lang="en-GB" b="1" dirty="0" smtClean="0"/>
          </a:p>
          <a:p>
            <a:pPr marL="0" indent="0"/>
            <a:r>
              <a:rPr lang="en-GB" b="1" dirty="0" smtClean="0"/>
              <a:t>Restaurant and Bar, Volunteer Unit and Pocket Park</a:t>
            </a:r>
            <a:endParaRPr lang="en-GB" b="1" dirty="0"/>
          </a:p>
          <a:p>
            <a:pPr>
              <a:buFont typeface="Wingdings" panose="05000000000000000000" pitchFamily="2" charset="2"/>
              <a:buChar char="§"/>
            </a:pPr>
            <a:r>
              <a:rPr lang="en-GB" dirty="0" smtClean="0"/>
              <a:t>Public restaurant and bar with own kitchen </a:t>
            </a:r>
          </a:p>
          <a:p>
            <a:pPr>
              <a:buFont typeface="Wingdings" panose="05000000000000000000" pitchFamily="2" charset="2"/>
              <a:buChar char="§"/>
            </a:pPr>
            <a:r>
              <a:rPr lang="en-GB" dirty="0" smtClean="0"/>
              <a:t>Adjoining volunteer unit which can expand into restaurant/bar – open to the public</a:t>
            </a:r>
          </a:p>
          <a:p>
            <a:pPr>
              <a:buFont typeface="Wingdings" panose="05000000000000000000" pitchFamily="2" charset="2"/>
              <a:buChar char="§"/>
            </a:pPr>
            <a:r>
              <a:rPr lang="en-GB" dirty="0" smtClean="0"/>
              <a:t>Public pocket park adjacent to the restaurant/bar</a:t>
            </a:r>
            <a:endParaRPr lang="en-GB" dirty="0"/>
          </a:p>
          <a:p>
            <a:pPr marL="0" indent="0"/>
            <a:endParaRPr lang="en-GB" dirty="0"/>
          </a:p>
          <a:p>
            <a:pPr marL="0" indent="0"/>
            <a:r>
              <a:rPr lang="en-GB" b="1" dirty="0"/>
              <a:t>Coffee </a:t>
            </a:r>
            <a:r>
              <a:rPr lang="en-GB" b="1" dirty="0" smtClean="0"/>
              <a:t>Shop</a:t>
            </a:r>
          </a:p>
          <a:p>
            <a:pPr marL="0" indent="0"/>
            <a:endParaRPr lang="en-GB" sz="1200" b="1" dirty="0"/>
          </a:p>
          <a:p>
            <a:pPr>
              <a:buFont typeface="Wingdings" panose="05000000000000000000" pitchFamily="2" charset="2"/>
              <a:buChar char="§"/>
            </a:pPr>
            <a:r>
              <a:rPr lang="en-GB" dirty="0" smtClean="0"/>
              <a:t>150sqm coffee </a:t>
            </a:r>
            <a:r>
              <a:rPr lang="en-GB" dirty="0"/>
              <a:t>shop </a:t>
            </a:r>
            <a:r>
              <a:rPr lang="en-GB" dirty="0" smtClean="0"/>
              <a:t>open to the public</a:t>
            </a:r>
            <a:endParaRPr lang="en-GB" dirty="0"/>
          </a:p>
          <a:p>
            <a:pPr>
              <a:buFont typeface="Wingdings" panose="05000000000000000000" pitchFamily="2" charset="2"/>
              <a:buChar char="§"/>
            </a:pPr>
            <a:r>
              <a:rPr lang="en-GB" dirty="0"/>
              <a:t>Students </a:t>
            </a:r>
            <a:r>
              <a:rPr lang="en-GB" dirty="0" smtClean="0"/>
              <a:t>can use this </a:t>
            </a:r>
            <a:r>
              <a:rPr lang="en-GB" dirty="0"/>
              <a:t>space out of hours, particularly </a:t>
            </a:r>
            <a:r>
              <a:rPr lang="en-GB" dirty="0" smtClean="0"/>
              <a:t>during </a:t>
            </a:r>
            <a:r>
              <a:rPr lang="en-GB" dirty="0"/>
              <a:t>exam </a:t>
            </a:r>
            <a:r>
              <a:rPr lang="en-GB" dirty="0" smtClean="0"/>
              <a:t>periods if required</a:t>
            </a:r>
            <a:endParaRPr lang="en-GB" dirty="0"/>
          </a:p>
          <a:p>
            <a:pPr>
              <a:buFont typeface="Wingdings" panose="05000000000000000000" pitchFamily="2" charset="2"/>
              <a:buChar char="§"/>
            </a:pPr>
            <a:endParaRPr lang="en-GB" dirty="0"/>
          </a:p>
          <a:p>
            <a:endParaRPr lang="en-GB" dirty="0"/>
          </a:p>
        </p:txBody>
      </p:sp>
      <p:pic>
        <p:nvPicPr>
          <p:cNvPr id="11" name="Picture 2" descr="C:\Users\rrana1\AppData\Local\Microsoft\Windows\Temporary Internet Files\Content.Outlook\3QI5HDZK\Berkeley First_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13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Restaurant /Bar</a:t>
            </a:r>
            <a:endParaRPr lang="en-GB"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38" y="1484784"/>
            <a:ext cx="9127062"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rana1\AppData\Local\Microsoft\Windows\Temporary Internet Files\Content.Outlook\3QI5HDZK\Berkeley First_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37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Coffee </a:t>
            </a:r>
            <a:r>
              <a:rPr lang="en-GB" dirty="0"/>
              <a:t>S</a:t>
            </a:r>
            <a:r>
              <a:rPr lang="en-GB" dirty="0" smtClean="0"/>
              <a:t>hop</a:t>
            </a:r>
            <a:endParaRPr lang="en-GB" dirty="0"/>
          </a:p>
        </p:txBody>
      </p:sp>
      <p:pic>
        <p:nvPicPr>
          <p:cNvPr id="1126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rana1\AppData\Local\Microsoft\Windows\Temporary Internet Files\Content.Outlook\3QI5HDZK\Berkeley First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603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Bedrooms and kitchen/ diners</a:t>
            </a:r>
            <a:endParaRPr lang="en-GB" dirty="0"/>
          </a:p>
        </p:txBody>
      </p:sp>
      <p:pic>
        <p:nvPicPr>
          <p:cNvPr id="3" name="Picture 2" descr="C:\Users\rrana1\AppData\Local\Microsoft\Windows\Temporary Internet Files\Content.Outlook\3QI5HDZK\Berkeley First_cmy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53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Cluster accommodation layout</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422" y="2548686"/>
            <a:ext cx="5102158" cy="324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76872"/>
            <a:ext cx="368617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rrana1\AppData\Local\Microsoft\Windows\Temporary Internet Files\Content.Outlook\3QI5HDZK\Berkeley First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71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from May 2013</a:t>
            </a:r>
            <a:endParaRPr lang="en-GB" dirty="0"/>
          </a:p>
        </p:txBody>
      </p:sp>
      <p:sp>
        <p:nvSpPr>
          <p:cNvPr id="3" name="Content Placeholder 2"/>
          <p:cNvSpPr>
            <a:spLocks noGrp="1"/>
          </p:cNvSpPr>
          <p:nvPr>
            <p:ph idx="1"/>
          </p:nvPr>
        </p:nvSpPr>
        <p:spPr>
          <a:xfrm>
            <a:off x="612775" y="1556792"/>
            <a:ext cx="7343601" cy="4844008"/>
          </a:xfrm>
        </p:spPr>
        <p:txBody>
          <a:bodyPr/>
          <a:lstStyle/>
          <a:p>
            <a:pPr marL="0" indent="0"/>
            <a:endParaRPr lang="en-GB" b="1" dirty="0" smtClean="0"/>
          </a:p>
          <a:p>
            <a:pPr>
              <a:buFont typeface="Wingdings" panose="05000000000000000000" pitchFamily="2" charset="2"/>
              <a:buChar char="§"/>
            </a:pPr>
            <a:r>
              <a:rPr lang="en-GB" dirty="0" smtClean="0"/>
              <a:t>Students felt that the space and layout of the ensuite bedrooms and kitchen-diners arranged in cluster flats was very good (with bedrooms to include small double beds, not single beds)</a:t>
            </a:r>
          </a:p>
          <a:p>
            <a:pPr>
              <a:buFont typeface="Wingdings" panose="05000000000000000000" pitchFamily="2" charset="2"/>
              <a:buChar char="§"/>
            </a:pPr>
            <a:endParaRPr lang="en-GB" dirty="0" smtClean="0"/>
          </a:p>
          <a:p>
            <a:pPr>
              <a:buFont typeface="Wingdings" panose="05000000000000000000" pitchFamily="2" charset="2"/>
              <a:buChar char="§"/>
            </a:pPr>
            <a:r>
              <a:rPr lang="en-GB" dirty="0" smtClean="0"/>
              <a:t>The original scheme was designed for the cluster flat entrance doors to be locked. </a:t>
            </a:r>
          </a:p>
          <a:p>
            <a:pPr lvl="1">
              <a:buFont typeface="Wingdings" panose="05000000000000000000" pitchFamily="2" charset="2"/>
              <a:buChar char="§"/>
            </a:pPr>
            <a:r>
              <a:rPr lang="en-GB" dirty="0" smtClean="0"/>
              <a:t>Students asked for doors to be left unlocked and on hold-back (like Southside and Eastside) allowing students to move freely around blocks and thereby encouraging wider student interaction.</a:t>
            </a:r>
          </a:p>
          <a:p>
            <a:pPr>
              <a:buFont typeface="Wingdings" panose="05000000000000000000" pitchFamily="2" charset="2"/>
              <a:buChar char="§"/>
            </a:pPr>
            <a:endParaRPr lang="en-GB" dirty="0" smtClean="0"/>
          </a:p>
          <a:p>
            <a:pPr>
              <a:buFont typeface="Wingdings" panose="05000000000000000000" pitchFamily="2" charset="2"/>
              <a:buChar char="§"/>
            </a:pPr>
            <a:r>
              <a:rPr lang="en-GB" dirty="0" smtClean="0"/>
              <a:t>The original scheme allowed for an intercom handset in each bedroom linked to the Reception.</a:t>
            </a:r>
          </a:p>
          <a:p>
            <a:pPr lvl="1">
              <a:buFont typeface="Wingdings" panose="05000000000000000000" pitchFamily="2" charset="2"/>
              <a:buChar char="§"/>
            </a:pPr>
            <a:r>
              <a:rPr lang="en-GB" dirty="0" smtClean="0"/>
              <a:t>Students </a:t>
            </a:r>
            <a:r>
              <a:rPr lang="en-GB" dirty="0"/>
              <a:t>asked </a:t>
            </a:r>
            <a:r>
              <a:rPr lang="en-GB" dirty="0" smtClean="0"/>
              <a:t>if a College </a:t>
            </a:r>
            <a:r>
              <a:rPr lang="en-GB" dirty="0"/>
              <a:t>telephony system could be </a:t>
            </a:r>
            <a:r>
              <a:rPr lang="en-GB" dirty="0" smtClean="0"/>
              <a:t>installed in all rooms, </a:t>
            </a:r>
            <a:r>
              <a:rPr lang="en-GB" dirty="0"/>
              <a:t>allowing residents to call each other and all College extensions on campus and in other halls free of </a:t>
            </a:r>
            <a:r>
              <a:rPr lang="en-GB" dirty="0" smtClean="0"/>
              <a:t>charge, while still allowing Reception to use as an intercom.</a:t>
            </a:r>
            <a:endParaRPr lang="en-GB" sz="700" dirty="0"/>
          </a:p>
        </p:txBody>
      </p:sp>
      <p:sp>
        <p:nvSpPr>
          <p:cNvPr id="4" name="TextBox 3"/>
          <p:cNvSpPr txBox="1"/>
          <p:nvPr/>
        </p:nvSpPr>
        <p:spPr>
          <a:xfrm>
            <a:off x="6876255" y="1847325"/>
            <a:ext cx="1872207" cy="1200329"/>
          </a:xfrm>
          <a:prstGeom prst="rect">
            <a:avLst/>
          </a:prstGeom>
          <a:noFill/>
        </p:spPr>
        <p:txBody>
          <a:bodyPr wrap="square" rtlCol="0">
            <a:spAutoFit/>
          </a:bodyPr>
          <a:lstStyle/>
          <a:p>
            <a:endParaRPr lang="en-GB" dirty="0" smtClean="0"/>
          </a:p>
          <a:p>
            <a:endParaRPr lang="en-GB" dirty="0"/>
          </a:p>
          <a:p>
            <a:endParaRPr lang="en-GB" dirty="0"/>
          </a:p>
          <a:p>
            <a:endParaRPr lang="en-GB" dirty="0" smtClean="0"/>
          </a:p>
        </p:txBody>
      </p:sp>
      <p:sp>
        <p:nvSpPr>
          <p:cNvPr id="5" name="AutoShape 2" descr="http://img4.wikia.nocookie.net/__cb20090317160112/fishwrangler/images/6/66/Tick.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ttp://img4.wikia.nocookie.net/__cb20090317160112/fishwrangler/images/6/66/Tick.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http://images.clipartlogo.com/files/images/39/392501/circle-checkmark-clip-art_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8055" y="2013318"/>
            <a:ext cx="345930" cy="3587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mages.clipartlogo.com/files/images/39/392501/circle-checkmark-clip-art_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9456" y="3933056"/>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images.clipartlogo.com/files/images/39/392501/circle-checkmark-clip-art_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0969" y="5733256"/>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rana1\AppData\Local\Microsoft\Windows\Temporary Internet Files\Content.Outlook\3QI5HDZK\Berkeley First_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1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t>
            </a:r>
            <a:r>
              <a:rPr lang="en-GB" dirty="0" smtClean="0"/>
              <a:t>nsuite bedroom</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descr="C:\Users\rrana1\AppData\Local\Microsoft\Windows\Temporary Internet Files\Content.Outlook\3QI5HDZK\No book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rrana1\AppData\Local\Microsoft\Windows\Temporary Internet Files\Content.Outlook\3QI5HDZK\Berkeley First_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81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Kitchen/Diner</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rrana1\AppData\Local\Microsoft\Windows\Temporary Internet Files\Content.Outlook\3QI5HDZK\Berkeley First_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08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Layout post-May 2013 student design workshop</a:t>
            </a:r>
            <a:endParaRPr lang="en-GB"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53" y="1484784"/>
            <a:ext cx="8999343"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39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we going to cover?</a:t>
            </a:r>
            <a:endParaRPr lang="en-GB" dirty="0"/>
          </a:p>
        </p:txBody>
      </p:sp>
      <p:sp>
        <p:nvSpPr>
          <p:cNvPr id="3" name="Content Placeholder 2"/>
          <p:cNvSpPr>
            <a:spLocks noGrp="1"/>
          </p:cNvSpPr>
          <p:nvPr>
            <p:ph idx="1"/>
          </p:nvPr>
        </p:nvSpPr>
        <p:spPr/>
        <p:txBody>
          <a:bodyPr/>
          <a:lstStyle/>
          <a:p>
            <a:pPr>
              <a:buAutoNum type="arabicPeriod"/>
            </a:pPr>
            <a:r>
              <a:rPr lang="en-GB" sz="2000" dirty="0" smtClean="0"/>
              <a:t>Remind you about the new development</a:t>
            </a:r>
          </a:p>
          <a:p>
            <a:pPr>
              <a:buAutoNum type="arabicPeriod"/>
            </a:pPr>
            <a:endParaRPr lang="en-GB" sz="2000" dirty="0"/>
          </a:p>
          <a:p>
            <a:pPr>
              <a:buAutoNum type="arabicPeriod"/>
            </a:pPr>
            <a:r>
              <a:rPr lang="en-GB" sz="2000" dirty="0" smtClean="0"/>
              <a:t>What we have planning permission for</a:t>
            </a:r>
          </a:p>
          <a:p>
            <a:pPr>
              <a:buAutoNum type="arabicPeriod"/>
            </a:pPr>
            <a:endParaRPr lang="en-GB" sz="2000" dirty="0"/>
          </a:p>
          <a:p>
            <a:pPr>
              <a:buAutoNum type="arabicPeriod"/>
            </a:pPr>
            <a:r>
              <a:rPr lang="en-GB" sz="2000" dirty="0" smtClean="0"/>
              <a:t>The programme</a:t>
            </a:r>
          </a:p>
          <a:p>
            <a:pPr>
              <a:buAutoNum type="arabicPeriod"/>
            </a:pPr>
            <a:endParaRPr lang="en-GB" sz="2000" dirty="0"/>
          </a:p>
          <a:p>
            <a:pPr>
              <a:buAutoNum type="arabicPeriod"/>
            </a:pPr>
            <a:r>
              <a:rPr lang="en-GB" sz="2000" dirty="0" smtClean="0"/>
              <a:t>How the design has been influenced by your feedback so far</a:t>
            </a:r>
          </a:p>
          <a:p>
            <a:pPr>
              <a:buAutoNum type="arabicPeriod"/>
            </a:pPr>
            <a:endParaRPr lang="en-GB" sz="2000" dirty="0"/>
          </a:p>
          <a:p>
            <a:pPr>
              <a:buAutoNum type="arabicPeriod"/>
            </a:pPr>
            <a:r>
              <a:rPr lang="en-GB" sz="2000" dirty="0" smtClean="0"/>
              <a:t>The remaining areas for you to further influence</a:t>
            </a:r>
            <a:endParaRPr lang="en-GB" sz="2000" dirty="0"/>
          </a:p>
        </p:txBody>
      </p:sp>
    </p:spTree>
    <p:extLst>
      <p:ext uri="{BB962C8B-B14F-4D97-AF65-F5344CB8AC3E}">
        <p14:creationId xmlns:p14="http://schemas.microsoft.com/office/powerpoint/2010/main" val="1430726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3. Communal Spaces to Enhance the residential experience </a:t>
            </a:r>
            <a:endParaRPr lang="en-GB" dirty="0"/>
          </a:p>
        </p:txBody>
      </p:sp>
      <p:pic>
        <p:nvPicPr>
          <p:cNvPr id="3" name="Picture 2" descr="C:\Users\rrana1\AppData\Local\Microsoft\Windows\Temporary Internet Files\Content.Outlook\3QI5HDZK\Berkeley First_cmy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248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common room   (259 </a:t>
            </a:r>
            <a:r>
              <a:rPr lang="en-GB" dirty="0" err="1" smtClean="0"/>
              <a:t>sqm</a:t>
            </a:r>
            <a:r>
              <a:rPr lang="en-GB" dirty="0" smtClean="0"/>
              <a:t>)</a:t>
            </a:r>
            <a:endParaRPr lang="en-GB"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72"/>
          <a:stretch/>
        </p:blipFill>
        <p:spPr bwMode="auto">
          <a:xfrm>
            <a:off x="2851460" y="1803858"/>
            <a:ext cx="6289424" cy="420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1038" y="1724591"/>
            <a:ext cx="2808312" cy="3970318"/>
          </a:xfrm>
          <a:prstGeom prst="rect">
            <a:avLst/>
          </a:prstGeom>
        </p:spPr>
        <p:txBody>
          <a:bodyPr wrap="square">
            <a:spAutoFit/>
          </a:bodyPr>
          <a:lstStyle/>
          <a:p>
            <a:r>
              <a:rPr lang="en-GB" dirty="0" smtClean="0">
                <a:solidFill>
                  <a:schemeClr val="tx1">
                    <a:lumMod val="75000"/>
                  </a:schemeClr>
                </a:solidFill>
              </a:rPr>
              <a:t>Students </a:t>
            </a:r>
            <a:r>
              <a:rPr lang="en-GB" dirty="0">
                <a:solidFill>
                  <a:schemeClr val="tx1">
                    <a:lumMod val="75000"/>
                  </a:schemeClr>
                </a:solidFill>
              </a:rPr>
              <a:t>requested</a:t>
            </a:r>
            <a:r>
              <a:rPr lang="en-GB" dirty="0" smtClean="0">
                <a:solidFill>
                  <a:schemeClr val="tx1">
                    <a:lumMod val="75000"/>
                  </a:schemeClr>
                </a:solidFill>
              </a:rPr>
              <a:t>:</a:t>
            </a:r>
          </a:p>
          <a:p>
            <a:endParaRPr lang="en-GB" dirty="0">
              <a:solidFill>
                <a:schemeClr val="tx1">
                  <a:lumMod val="75000"/>
                </a:schemeClr>
              </a:solidFill>
            </a:endParaRPr>
          </a:p>
          <a:p>
            <a:pPr marL="285750" indent="-285750">
              <a:buFont typeface="Wingdings" panose="05000000000000000000" pitchFamily="2" charset="2"/>
              <a:buChar char="§"/>
            </a:pPr>
            <a:r>
              <a:rPr lang="en-GB" dirty="0">
                <a:solidFill>
                  <a:schemeClr val="tx1">
                    <a:lumMod val="75000"/>
                  </a:schemeClr>
                </a:solidFill>
              </a:rPr>
              <a:t>An open plan space for flexible </a:t>
            </a:r>
            <a:r>
              <a:rPr lang="en-GB" dirty="0" smtClean="0">
                <a:solidFill>
                  <a:schemeClr val="tx1">
                    <a:lumMod val="75000"/>
                  </a:schemeClr>
                </a:solidFill>
              </a:rPr>
              <a:t>use</a:t>
            </a:r>
          </a:p>
          <a:p>
            <a:pPr marL="285750" indent="-285750">
              <a:buFont typeface="Wingdings" panose="05000000000000000000" pitchFamily="2" charset="2"/>
              <a:buChar char="§"/>
            </a:pPr>
            <a:r>
              <a:rPr lang="en-GB" dirty="0" smtClean="0">
                <a:solidFill>
                  <a:schemeClr val="tx1">
                    <a:lumMod val="75000"/>
                  </a:schemeClr>
                </a:solidFill>
              </a:rPr>
              <a:t>Clever </a:t>
            </a:r>
            <a:r>
              <a:rPr lang="en-GB" dirty="0">
                <a:solidFill>
                  <a:schemeClr val="tx1">
                    <a:lumMod val="75000"/>
                  </a:schemeClr>
                </a:solidFill>
              </a:rPr>
              <a:t>partitions to be incorporated </a:t>
            </a:r>
            <a:endParaRPr lang="en-GB" dirty="0" smtClean="0">
              <a:solidFill>
                <a:schemeClr val="tx1">
                  <a:lumMod val="75000"/>
                </a:schemeClr>
              </a:solidFill>
            </a:endParaRPr>
          </a:p>
          <a:p>
            <a:pPr marL="285750" indent="-285750">
              <a:buFont typeface="Wingdings" panose="05000000000000000000" pitchFamily="2" charset="2"/>
              <a:buChar char="§"/>
            </a:pPr>
            <a:r>
              <a:rPr lang="en-GB" dirty="0" smtClean="0">
                <a:solidFill>
                  <a:srgbClr val="FF0000"/>
                </a:solidFill>
              </a:rPr>
              <a:t>TV </a:t>
            </a:r>
            <a:r>
              <a:rPr lang="en-GB" dirty="0">
                <a:solidFill>
                  <a:srgbClr val="FF0000"/>
                </a:solidFill>
              </a:rPr>
              <a:t>or large </a:t>
            </a:r>
            <a:r>
              <a:rPr lang="en-GB" dirty="0" smtClean="0">
                <a:solidFill>
                  <a:srgbClr val="FF0000"/>
                </a:solidFill>
              </a:rPr>
              <a:t>screens</a:t>
            </a:r>
          </a:p>
          <a:p>
            <a:pPr marL="285750" indent="-285750">
              <a:buFont typeface="Wingdings" panose="05000000000000000000" pitchFamily="2" charset="2"/>
              <a:buChar char="§"/>
            </a:pPr>
            <a:r>
              <a:rPr lang="en-GB" dirty="0" smtClean="0">
                <a:solidFill>
                  <a:schemeClr val="tx1">
                    <a:lumMod val="75000"/>
                  </a:schemeClr>
                </a:solidFill>
              </a:rPr>
              <a:t>A </a:t>
            </a:r>
            <a:r>
              <a:rPr lang="en-GB" dirty="0">
                <a:solidFill>
                  <a:schemeClr val="tx1">
                    <a:lumMod val="75000"/>
                  </a:schemeClr>
                </a:solidFill>
              </a:rPr>
              <a:t>gaming </a:t>
            </a:r>
            <a:r>
              <a:rPr lang="en-GB" dirty="0" smtClean="0">
                <a:solidFill>
                  <a:schemeClr val="tx1">
                    <a:lumMod val="75000"/>
                  </a:schemeClr>
                </a:solidFill>
              </a:rPr>
              <a:t>area</a:t>
            </a:r>
          </a:p>
          <a:p>
            <a:pPr marL="285750" indent="-285750">
              <a:buFont typeface="Wingdings" panose="05000000000000000000" pitchFamily="2" charset="2"/>
              <a:buChar char="§"/>
            </a:pPr>
            <a:r>
              <a:rPr lang="en-GB" dirty="0" smtClean="0">
                <a:solidFill>
                  <a:schemeClr val="tx1">
                    <a:lumMod val="75000"/>
                  </a:schemeClr>
                </a:solidFill>
              </a:rPr>
              <a:t>Pool table</a:t>
            </a:r>
          </a:p>
          <a:p>
            <a:pPr marL="285750" indent="-285750">
              <a:buFont typeface="Wingdings" panose="05000000000000000000" pitchFamily="2" charset="2"/>
              <a:buChar char="§"/>
            </a:pPr>
            <a:endParaRPr lang="en-GB" dirty="0">
              <a:solidFill>
                <a:schemeClr val="tx1">
                  <a:lumMod val="75000"/>
                </a:schemeClr>
              </a:solidFill>
            </a:endParaRPr>
          </a:p>
          <a:p>
            <a:r>
              <a:rPr lang="en-GB" dirty="0" smtClean="0">
                <a:solidFill>
                  <a:schemeClr val="tx1">
                    <a:lumMod val="75000"/>
                  </a:schemeClr>
                </a:solidFill>
              </a:rPr>
              <a:t>Still to be determined:</a:t>
            </a:r>
          </a:p>
          <a:p>
            <a:endParaRPr lang="en-GB" dirty="0">
              <a:solidFill>
                <a:schemeClr val="tx1">
                  <a:lumMod val="75000"/>
                </a:schemeClr>
              </a:solidFill>
            </a:endParaRPr>
          </a:p>
          <a:p>
            <a:pPr marL="285750" indent="-285750">
              <a:buFont typeface="Wingdings" panose="05000000000000000000" pitchFamily="2" charset="2"/>
              <a:buChar char="§"/>
            </a:pPr>
            <a:r>
              <a:rPr lang="en-GB" dirty="0" smtClean="0">
                <a:solidFill>
                  <a:srgbClr val="FF0000"/>
                </a:solidFill>
              </a:rPr>
              <a:t>Seating and use of zones</a:t>
            </a:r>
          </a:p>
        </p:txBody>
      </p:sp>
      <p:pic>
        <p:nvPicPr>
          <p:cNvPr id="8" name="Picture 8" descr="http://images.clipartlogo.com/files/images/39/392501/circle-checkmark-clip-art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1814" y="2314804"/>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images.clipartlogo.com/files/images/39/392501/circle-checkmark-clip-art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545" y="2760790"/>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images.clipartlogo.com/files/images/39/392501/circle-checkmark-clip-art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545" y="3634320"/>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images.clipartlogo.com/files/images/39/392501/circle-checkmark-clip-art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1814" y="4024226"/>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rrana1\AppData\Local\Microsoft\Windows\Temporary Internet Files\Content.Outlook\3QI5HDZK\Berkeley First_cmy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upload.wikimedia.org/wikipedia/commons/2/25/Icon-round-Question_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4501" y="3200562"/>
            <a:ext cx="423619" cy="423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upload.wikimedia.org/wikipedia/commons/2/25/Icon-round-Question_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1351" y="4997053"/>
            <a:ext cx="423619" cy="42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40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common room</a:t>
            </a:r>
            <a:endParaRPr lang="en-GB" dirty="0"/>
          </a:p>
        </p:txBody>
      </p:sp>
      <p:pic>
        <p:nvPicPr>
          <p:cNvPr id="1229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7699" b="9072"/>
          <a:stretch/>
        </p:blipFill>
        <p:spPr bwMode="auto">
          <a:xfrm>
            <a:off x="0" y="1484784"/>
            <a:ext cx="9144000"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rana1\AppData\Local\Microsoft\Windows\Temporary Internet Files\Content.Outlook\3QI5HDZK\Berkeley First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598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common room</a:t>
            </a:r>
            <a:endParaRPr lang="en-GB" dirty="0"/>
          </a:p>
        </p:txBody>
      </p:sp>
      <p:pic>
        <p:nvPicPr>
          <p:cNvPr id="1331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7625" b="7342"/>
          <a:stretch/>
        </p:blipFill>
        <p:spPr bwMode="auto">
          <a:xfrm>
            <a:off x="0" y="1484784"/>
            <a:ext cx="9144000" cy="537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rana1\AppData\Local\Microsoft\Windows\Temporary Internet Files\Content.Outlook\3QI5HDZK\Berkeley First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28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reception area (250 </a:t>
            </a:r>
            <a:r>
              <a:rPr lang="en-GB" dirty="0" err="1" smtClean="0"/>
              <a:t>sqm</a:t>
            </a:r>
            <a:r>
              <a:rPr lang="en-GB" dirty="0" smtClean="0"/>
              <a:t>)</a:t>
            </a:r>
            <a:endParaRPr lang="en-GB" dirty="0"/>
          </a:p>
        </p:txBody>
      </p:sp>
      <p:pic>
        <p:nvPicPr>
          <p:cNvPr id="12" name="Picture 8"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4863" y="4869160"/>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345" y="5236041"/>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600" y="2301638"/>
            <a:ext cx="5888400" cy="378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79512" y="1516263"/>
            <a:ext cx="3528392" cy="4772000"/>
          </a:xfrm>
        </p:spPr>
        <p:txBody>
          <a:bodyPr/>
          <a:lstStyle/>
          <a:p>
            <a:pPr marL="0" indent="0"/>
            <a:r>
              <a:rPr lang="en-GB" dirty="0" smtClean="0"/>
              <a:t>The </a:t>
            </a:r>
            <a:r>
              <a:rPr lang="en-GB" dirty="0"/>
              <a:t>students suggested this space should</a:t>
            </a:r>
            <a:r>
              <a:rPr lang="en-GB" dirty="0" smtClean="0"/>
              <a:t>:</a:t>
            </a:r>
          </a:p>
          <a:p>
            <a:pPr marL="0" indent="0"/>
            <a:endParaRPr lang="en-GB" dirty="0"/>
          </a:p>
          <a:p>
            <a:pPr>
              <a:buFont typeface="Wingdings" panose="05000000000000000000" pitchFamily="2" charset="2"/>
              <a:buChar char="§"/>
            </a:pPr>
            <a:r>
              <a:rPr lang="en-GB" dirty="0"/>
              <a:t>Be contemporary with a </a:t>
            </a:r>
            <a:endParaRPr lang="en-GB" dirty="0" smtClean="0"/>
          </a:p>
          <a:p>
            <a:pPr marL="0" indent="0"/>
            <a:r>
              <a:rPr lang="en-GB" dirty="0" smtClean="0"/>
              <a:t>      splash </a:t>
            </a:r>
            <a:r>
              <a:rPr lang="en-GB" dirty="0"/>
              <a:t>of </a:t>
            </a:r>
            <a:r>
              <a:rPr lang="en-GB" dirty="0" smtClean="0"/>
              <a:t>colour</a:t>
            </a:r>
            <a:endParaRPr lang="en-GB" dirty="0"/>
          </a:p>
          <a:p>
            <a:pPr>
              <a:buFont typeface="Wingdings" panose="05000000000000000000" pitchFamily="2" charset="2"/>
              <a:buChar char="§"/>
            </a:pPr>
            <a:r>
              <a:rPr lang="en-GB" dirty="0"/>
              <a:t>Have a homely feel, not like </a:t>
            </a:r>
            <a:endParaRPr lang="en-GB" dirty="0" smtClean="0"/>
          </a:p>
          <a:p>
            <a:pPr marL="0" indent="0"/>
            <a:r>
              <a:rPr lang="en-GB" dirty="0"/>
              <a:t> </a:t>
            </a:r>
            <a:r>
              <a:rPr lang="en-GB" dirty="0" smtClean="0"/>
              <a:t>    a </a:t>
            </a:r>
            <a:r>
              <a:rPr lang="en-GB" dirty="0"/>
              <a:t>high-end </a:t>
            </a:r>
            <a:r>
              <a:rPr lang="en-GB" dirty="0" smtClean="0"/>
              <a:t>hotel</a:t>
            </a:r>
            <a:endParaRPr lang="en-GB" dirty="0"/>
          </a:p>
          <a:p>
            <a:pPr>
              <a:buFont typeface="Wingdings" panose="05000000000000000000" pitchFamily="2" charset="2"/>
              <a:buChar char="§"/>
            </a:pPr>
            <a:r>
              <a:rPr lang="en-GB" dirty="0"/>
              <a:t>Have an Imperial </a:t>
            </a:r>
            <a:r>
              <a:rPr lang="en-GB" dirty="0" smtClean="0"/>
              <a:t>feel</a:t>
            </a:r>
            <a:endParaRPr lang="en-GB" dirty="0"/>
          </a:p>
          <a:p>
            <a:pPr>
              <a:buFont typeface="Wingdings" panose="05000000000000000000" pitchFamily="2" charset="2"/>
              <a:buChar char="§"/>
            </a:pPr>
            <a:r>
              <a:rPr lang="en-GB" dirty="0"/>
              <a:t>Have welcoming and comfortable </a:t>
            </a:r>
            <a:r>
              <a:rPr lang="en-GB" dirty="0" smtClean="0"/>
              <a:t>seating</a:t>
            </a:r>
            <a:endParaRPr lang="en-GB" dirty="0"/>
          </a:p>
          <a:p>
            <a:pPr>
              <a:buFont typeface="Wingdings" panose="05000000000000000000" pitchFamily="2" charset="2"/>
              <a:buChar char="§"/>
            </a:pPr>
            <a:r>
              <a:rPr lang="en-GB" dirty="0"/>
              <a:t>Incorporate vending </a:t>
            </a:r>
            <a:endParaRPr lang="en-GB" dirty="0" smtClean="0"/>
          </a:p>
          <a:p>
            <a:pPr marL="0" indent="0"/>
            <a:r>
              <a:rPr lang="en-GB" dirty="0"/>
              <a:t> </a:t>
            </a:r>
            <a:r>
              <a:rPr lang="en-GB" dirty="0" smtClean="0"/>
              <a:t>     machines</a:t>
            </a:r>
          </a:p>
          <a:p>
            <a:pPr marL="0" indent="0"/>
            <a:endParaRPr lang="en-GB" dirty="0"/>
          </a:p>
          <a:p>
            <a:pPr marL="0" indent="0"/>
            <a:r>
              <a:rPr lang="en-GB" dirty="0" smtClean="0"/>
              <a:t>Still to be determined:</a:t>
            </a:r>
          </a:p>
          <a:p>
            <a:pPr marL="285750" indent="-285750">
              <a:buFont typeface="Wingdings" panose="05000000000000000000" pitchFamily="2" charset="2"/>
              <a:buChar char="§"/>
            </a:pPr>
            <a:r>
              <a:rPr lang="en-GB" dirty="0" smtClean="0">
                <a:solidFill>
                  <a:srgbClr val="FF0000"/>
                </a:solidFill>
              </a:rPr>
              <a:t>Seating and flooring and use</a:t>
            </a:r>
          </a:p>
          <a:p>
            <a:pPr marL="0" indent="0"/>
            <a:r>
              <a:rPr lang="en-GB" dirty="0">
                <a:solidFill>
                  <a:srgbClr val="FF0000"/>
                </a:solidFill>
              </a:rPr>
              <a:t> </a:t>
            </a:r>
            <a:r>
              <a:rPr lang="en-GB" dirty="0" smtClean="0">
                <a:solidFill>
                  <a:srgbClr val="FF0000"/>
                </a:solidFill>
              </a:rPr>
              <a:t>   of space</a:t>
            </a:r>
            <a:endParaRPr lang="en-GB" dirty="0">
              <a:solidFill>
                <a:srgbClr val="FF0000"/>
              </a:solidFill>
            </a:endParaRPr>
          </a:p>
          <a:p>
            <a:pPr marL="0" indent="0"/>
            <a:endParaRPr lang="en-GB" b="1" dirty="0"/>
          </a:p>
          <a:p>
            <a:pPr>
              <a:buFont typeface="Wingdings" panose="05000000000000000000" pitchFamily="2" charset="2"/>
              <a:buChar char="§"/>
            </a:pPr>
            <a:endParaRPr lang="en-GB" dirty="0"/>
          </a:p>
        </p:txBody>
      </p:sp>
      <p:pic>
        <p:nvPicPr>
          <p:cNvPr id="17" name="Picture 8"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936" y="2471469"/>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387" y="3046085"/>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936" y="3645024"/>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936" y="4193669"/>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2177" y="4699329"/>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rana1\AppData\Local\Microsoft\Windows\Temporary Internet Files\Content.Outlook\3QI5HDZK\Berkeley First_cmy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upload.wikimedia.org/wikipedia/commons/2/25/Icon-round-Question_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6088" y="5873890"/>
            <a:ext cx="423619" cy="42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09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reception</a:t>
            </a:r>
            <a:endParaRPr lang="en-GB" dirty="0"/>
          </a:p>
        </p:txBody>
      </p:sp>
      <p:pic>
        <p:nvPicPr>
          <p:cNvPr id="15362"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9672" b="8232"/>
          <a:stretch/>
        </p:blipFill>
        <p:spPr bwMode="auto">
          <a:xfrm>
            <a:off x="0" y="1484784"/>
            <a:ext cx="9144000"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rana1\AppData\Local\Microsoft\Windows\Temporary Internet Files\Content.Outlook\3QI5HDZK\Berkeley First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44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reception area, introducing student suggestions</a:t>
            </a:r>
            <a:endParaRPr lang="en-GB" dirty="0"/>
          </a:p>
        </p:txBody>
      </p:sp>
      <p:pic>
        <p:nvPicPr>
          <p:cNvPr id="1433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8164" b="7283"/>
          <a:stretch/>
        </p:blipFill>
        <p:spPr bwMode="auto">
          <a:xfrm>
            <a:off x="0" y="1484784"/>
            <a:ext cx="9144000"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rana1\AppData\Local\Microsoft\Windows\Temporary Internet Files\Content.Outlook\3QI5HDZK\Berkeley First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659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Communal and retail space layout – your views?</a:t>
            </a:r>
            <a:endParaRPr lang="en-GB"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6847"/>
          <a:stretch/>
        </p:blipFill>
        <p:spPr bwMode="auto">
          <a:xfrm>
            <a:off x="0" y="1700808"/>
            <a:ext cx="9143999"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1331640" y="2636912"/>
            <a:ext cx="5544616" cy="3276364"/>
          </a:xfrm>
          <a:prstGeom prst="ellipse">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smtClean="0">
              <a:ln>
                <a:noFill/>
              </a:ln>
              <a:solidFill>
                <a:srgbClr val="6E6E6F"/>
              </a:solidFill>
              <a:effectLst/>
              <a:latin typeface="Verdana" pitchFamily="34" charset="0"/>
              <a:cs typeface="Times New Roman" pitchFamily="18" charset="0"/>
            </a:endParaRPr>
          </a:p>
        </p:txBody>
      </p:sp>
    </p:spTree>
    <p:extLst>
      <p:ext uri="{BB962C8B-B14F-4D97-AF65-F5344CB8AC3E}">
        <p14:creationId xmlns:p14="http://schemas.microsoft.com/office/powerpoint/2010/main" val="1269063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communal areas</a:t>
            </a:r>
            <a:endParaRPr lang="en-GB" dirty="0"/>
          </a:p>
        </p:txBody>
      </p:sp>
      <p:sp>
        <p:nvSpPr>
          <p:cNvPr id="3" name="Content Placeholder 2"/>
          <p:cNvSpPr>
            <a:spLocks noGrp="1"/>
          </p:cNvSpPr>
          <p:nvPr>
            <p:ph idx="1"/>
          </p:nvPr>
        </p:nvSpPr>
        <p:spPr>
          <a:xfrm>
            <a:off x="683568" y="1556792"/>
            <a:ext cx="6692410" cy="4844008"/>
          </a:xfrm>
        </p:spPr>
        <p:txBody>
          <a:bodyPr/>
          <a:lstStyle/>
          <a:p>
            <a:pPr marL="0" indent="0"/>
            <a:r>
              <a:rPr lang="en-GB" b="1" dirty="0"/>
              <a:t>Cinema</a:t>
            </a:r>
          </a:p>
          <a:p>
            <a:pPr marL="0" indent="0"/>
            <a:r>
              <a:rPr lang="en-GB" dirty="0"/>
              <a:t>Students asked for the cinema to be removed and the area to be replaced with…</a:t>
            </a:r>
          </a:p>
          <a:p>
            <a:pPr marL="285750" indent="-285750">
              <a:buFont typeface="Wingdings" panose="05000000000000000000" pitchFamily="2" charset="2"/>
              <a:buChar char="§"/>
            </a:pPr>
            <a:r>
              <a:rPr lang="en-GB" dirty="0"/>
              <a:t>Multi-Faith/Prayer Room</a:t>
            </a:r>
          </a:p>
          <a:p>
            <a:pPr marL="285750" indent="-285750">
              <a:buFont typeface="Wingdings" panose="05000000000000000000" pitchFamily="2" charset="2"/>
              <a:buChar char="§"/>
            </a:pPr>
            <a:r>
              <a:rPr lang="en-GB" dirty="0">
                <a:solidFill>
                  <a:srgbClr val="FF0000"/>
                </a:solidFill>
              </a:rPr>
              <a:t>Dance </a:t>
            </a:r>
            <a:r>
              <a:rPr lang="en-GB" dirty="0" smtClean="0">
                <a:solidFill>
                  <a:srgbClr val="FF0000"/>
                </a:solidFill>
              </a:rPr>
              <a:t>studio (too small?)</a:t>
            </a:r>
          </a:p>
          <a:p>
            <a:pPr marL="0" indent="0"/>
            <a:endParaRPr lang="en-GB" sz="1100" b="1" dirty="0"/>
          </a:p>
          <a:p>
            <a:pPr marL="0" indent="0"/>
            <a:endParaRPr lang="en-GB" sz="500" dirty="0" smtClean="0"/>
          </a:p>
          <a:p>
            <a:pPr marL="0" indent="0"/>
            <a:r>
              <a:rPr lang="en-GB" b="1" dirty="0" smtClean="0"/>
              <a:t>Art </a:t>
            </a:r>
            <a:r>
              <a:rPr lang="en-GB" b="1" dirty="0" smtClean="0"/>
              <a:t>Studio/Music rooms</a:t>
            </a:r>
          </a:p>
          <a:p>
            <a:pPr marL="0" indent="0"/>
            <a:r>
              <a:rPr lang="en-GB" dirty="0" smtClean="0"/>
              <a:t>Students asked for the art studio to be removed and replaced with music rooms. Use of nearby Costume Store arts facilities are being explored</a:t>
            </a:r>
            <a:r>
              <a:rPr lang="en-GB" dirty="0" smtClean="0"/>
              <a:t>.</a:t>
            </a:r>
          </a:p>
          <a:p>
            <a:pPr marL="0" indent="0"/>
            <a:endParaRPr lang="en-GB" sz="1100" dirty="0" smtClean="0"/>
          </a:p>
          <a:p>
            <a:pPr marL="285750" indent="-285750">
              <a:buFont typeface="Wingdings" panose="05000000000000000000" pitchFamily="2" charset="2"/>
              <a:buChar char="§"/>
            </a:pPr>
            <a:endParaRPr lang="en-GB" sz="500" b="1" dirty="0"/>
          </a:p>
          <a:p>
            <a:pPr marL="0" indent="0"/>
            <a:r>
              <a:rPr lang="en-GB" b="1" dirty="0"/>
              <a:t>Study Room</a:t>
            </a:r>
          </a:p>
          <a:p>
            <a:pPr marL="285750" indent="-285750">
              <a:buFont typeface="Wingdings" panose="05000000000000000000" pitchFamily="2" charset="2"/>
              <a:buChar char="§"/>
            </a:pPr>
            <a:r>
              <a:rPr lang="en-GB" dirty="0">
                <a:solidFill>
                  <a:srgbClr val="FF0000"/>
                </a:solidFill>
              </a:rPr>
              <a:t>Students wanted there to be a variety of different spaces for working in, with some space which can’t be ‘booked’, for example, more free study space could be delivered if the gym were to be relocated.</a:t>
            </a:r>
          </a:p>
          <a:p>
            <a:pPr marL="0" indent="0"/>
            <a:endParaRPr lang="en-GB" dirty="0"/>
          </a:p>
        </p:txBody>
      </p:sp>
      <p:pic>
        <p:nvPicPr>
          <p:cNvPr id="4" name="Picture 3"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6424" y="2276872"/>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6424" y="3861048"/>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upload.wikimedia.org/wikipedia/commons/2/25/Icon-round-Question_mar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8746" y="5229200"/>
            <a:ext cx="423619" cy="423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rrana1\AppData\Local\Microsoft\Windows\Temporary Internet Files\Content.Outlook\3QI5HDZK\Berkeley First_cmy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636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communal spaces</a:t>
            </a:r>
            <a:endParaRPr lang="en-GB" dirty="0"/>
          </a:p>
        </p:txBody>
      </p:sp>
      <p:sp>
        <p:nvSpPr>
          <p:cNvPr id="3" name="Content Placeholder 2"/>
          <p:cNvSpPr>
            <a:spLocks noGrp="1"/>
          </p:cNvSpPr>
          <p:nvPr>
            <p:ph idx="1"/>
          </p:nvPr>
        </p:nvSpPr>
        <p:spPr>
          <a:xfrm>
            <a:off x="323528" y="1856184"/>
            <a:ext cx="2869704" cy="4457700"/>
          </a:xfrm>
        </p:spPr>
        <p:txBody>
          <a:bodyPr/>
          <a:lstStyle/>
          <a:p>
            <a:pPr marL="0" indent="0"/>
            <a:r>
              <a:rPr lang="en-GB" b="1" dirty="0"/>
              <a:t>Gym</a:t>
            </a:r>
          </a:p>
          <a:p>
            <a:pPr marL="0" indent="0"/>
            <a:r>
              <a:rPr lang="en-GB" dirty="0"/>
              <a:t>This space was well-received and students felt it would be extremely well used (Ethos too busy at peak times)</a:t>
            </a:r>
          </a:p>
          <a:p>
            <a:pPr>
              <a:buFont typeface="Wingdings" panose="05000000000000000000" pitchFamily="2" charset="2"/>
              <a:buChar char="§"/>
            </a:pPr>
            <a:r>
              <a:rPr lang="en-GB" dirty="0">
                <a:solidFill>
                  <a:schemeClr val="tx1">
                    <a:lumMod val="75000"/>
                  </a:schemeClr>
                </a:solidFill>
              </a:rPr>
              <a:t>Students asked whether occupancy levels could be checked from their rooms</a:t>
            </a:r>
          </a:p>
          <a:p>
            <a:pPr>
              <a:buFont typeface="Wingdings" panose="05000000000000000000" pitchFamily="2" charset="2"/>
              <a:buChar char="§"/>
            </a:pPr>
            <a:r>
              <a:rPr lang="en-GB" dirty="0">
                <a:solidFill>
                  <a:srgbClr val="FF0000"/>
                </a:solidFill>
              </a:rPr>
              <a:t>Options for size and location of the gym</a:t>
            </a:r>
            <a:endParaRPr lang="en-GB" sz="600" b="1" dirty="0"/>
          </a:p>
          <a:p>
            <a:endParaRPr lang="en-GB" dirty="0"/>
          </a:p>
        </p:txBody>
      </p:sp>
      <p:pic>
        <p:nvPicPr>
          <p:cNvPr id="4" name="Picture 3" descr="http://images.clipartlogo.com/files/images/39/392501/circle-checkmark-clip-art_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2184" y="3607514"/>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2/25/Icon-round-Question_m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6095" y="4729357"/>
            <a:ext cx="423619" cy="4236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rana1\AppData\Local\Microsoft\Windows\Temporary Internet Files\Content.Outlook\3QI5HDZK\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2016651"/>
            <a:ext cx="5148064"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1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2.jpeg" descr="C:\Users\tbyrne-price\AppData\Local\Microsoft\Windows\Temporary Internet Files\Content.Outlook\5NOE589A\Coustume Store Aerial CGI.jpg"/>
          <p:cNvPicPr/>
          <p:nvPr/>
        </p:nvPicPr>
        <p:blipFill>
          <a:blip r:embed="rId2">
            <a:extLst/>
          </a:blip>
          <a:srcRect l="4090" r="7239"/>
          <a:stretch>
            <a:fillRect/>
          </a:stretch>
        </p:blipFill>
        <p:spPr>
          <a:xfrm>
            <a:off x="-3" y="0"/>
            <a:ext cx="9144004" cy="6858000"/>
          </a:xfrm>
          <a:prstGeom prst="rect">
            <a:avLst/>
          </a:prstGeom>
          <a:ln w="12700">
            <a:miter lim="400000"/>
          </a:ln>
        </p:spPr>
      </p:pic>
      <p:grpSp>
        <p:nvGrpSpPr>
          <p:cNvPr id="138" name="Group 138"/>
          <p:cNvGrpSpPr/>
          <p:nvPr/>
        </p:nvGrpSpPr>
        <p:grpSpPr>
          <a:xfrm>
            <a:off x="467543" y="2492896"/>
            <a:ext cx="2880561" cy="1946933"/>
            <a:chOff x="0" y="0"/>
            <a:chExt cx="2880560" cy="1946931"/>
          </a:xfrm>
        </p:grpSpPr>
        <p:sp>
          <p:nvSpPr>
            <p:cNvPr id="135" name="Shape 135"/>
            <p:cNvSpPr/>
            <p:nvPr/>
          </p:nvSpPr>
          <p:spPr>
            <a:xfrm>
              <a:off x="0" y="0"/>
              <a:ext cx="2376268" cy="1008114"/>
            </a:xfrm>
            <a:prstGeom prst="rect">
              <a:avLst/>
            </a:prstGeom>
            <a:solidFill>
              <a:srgbClr val="FFFFFF">
                <a:alpha val="58000"/>
              </a:srgbClr>
            </a:solidFill>
            <a:ln w="12700" cap="flat">
              <a:noFill/>
              <a:miter lim="400000"/>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36" name="Shape 136"/>
            <p:cNvSpPr/>
            <p:nvPr/>
          </p:nvSpPr>
          <p:spPr>
            <a:xfrm>
              <a:off x="2557908" y="506516"/>
              <a:ext cx="322652" cy="14404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487" y="21600"/>
                  </a:lnTo>
                </a:path>
              </a:pathLst>
            </a:custGeom>
            <a:noFill/>
            <a:ln w="25400" cap="flat">
              <a:solidFill>
                <a:srgbClr val="FFFFFF"/>
              </a:solidFill>
              <a:prstDash val="solid"/>
              <a:bevel/>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37" name="Shape 137"/>
            <p:cNvSpPr/>
            <p:nvPr/>
          </p:nvSpPr>
          <p:spPr>
            <a:xfrm>
              <a:off x="0" y="157808"/>
              <a:ext cx="2376268" cy="6924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r>
                <a:rPr sz="1500" b="1" spc="-83" dirty="0">
                  <a:solidFill>
                    <a:schemeClr val="accent6">
                      <a:lumMod val="50000"/>
                    </a:schemeClr>
                  </a:solidFill>
                  <a:latin typeface="Swis721 Cn BT"/>
                  <a:ea typeface="Swis721 Cn BT"/>
                  <a:cs typeface="Swis721 Cn BT"/>
                  <a:sym typeface="Swis721 Cn BT"/>
                </a:rPr>
                <a:t>The Costume </a:t>
              </a:r>
              <a:r>
                <a:rPr sz="1500" b="1" spc="-83" dirty="0" smtClean="0">
                  <a:solidFill>
                    <a:schemeClr val="accent6">
                      <a:lumMod val="50000"/>
                    </a:schemeClr>
                  </a:solidFill>
                  <a:latin typeface="Swis721 Cn BT"/>
                  <a:ea typeface="Swis721 Cn BT"/>
                  <a:cs typeface="Swis721 Cn BT"/>
                  <a:sym typeface="Swis721 Cn BT"/>
                </a:rPr>
                <a:t>Store</a:t>
              </a:r>
              <a:endParaRPr lang="en-GB" sz="1500" b="1" spc="-83" dirty="0" smtClean="0">
                <a:solidFill>
                  <a:schemeClr val="accent6">
                    <a:lumMod val="50000"/>
                  </a:schemeClr>
                </a:solidFill>
                <a:latin typeface="Swis721 Cn BT"/>
                <a:ea typeface="Swis721 Cn BT"/>
                <a:cs typeface="Swis721 Cn BT"/>
                <a:sym typeface="Swis721 Cn BT"/>
              </a:endParaRPr>
            </a:p>
            <a:p>
              <a:pPr lvl="0" algn="ctr"/>
              <a:r>
                <a:rPr lang="en-GB" sz="1500" b="1" spc="-83" dirty="0" smtClean="0">
                  <a:solidFill>
                    <a:schemeClr val="accent6">
                      <a:lumMod val="50000"/>
                    </a:schemeClr>
                  </a:solidFill>
                  <a:latin typeface="Swis721 Cn BT"/>
                  <a:ea typeface="Calibri"/>
                  <a:cs typeface="Calibri"/>
                  <a:sym typeface="Swis721 Cn BT"/>
                </a:rPr>
                <a:t>University of the Arts</a:t>
              </a:r>
              <a:endParaRPr sz="1500" dirty="0">
                <a:solidFill>
                  <a:schemeClr val="accent6">
                    <a:lumMod val="50000"/>
                  </a:schemeClr>
                </a:solidFill>
                <a:latin typeface="Calibri"/>
                <a:ea typeface="Calibri"/>
                <a:cs typeface="Calibri"/>
                <a:sym typeface="Calibri"/>
              </a:endParaRPr>
            </a:p>
            <a:p>
              <a:pPr lvl="0" algn="ctr"/>
              <a:r>
                <a:rPr sz="1500" b="1" spc="-83" dirty="0" smtClean="0">
                  <a:solidFill>
                    <a:schemeClr val="accent6">
                      <a:lumMod val="50000"/>
                    </a:schemeClr>
                  </a:solidFill>
                  <a:latin typeface="Swis721 Cn BT"/>
                  <a:ea typeface="Swis721 Cn BT"/>
                  <a:cs typeface="Swis721 Cn BT"/>
                  <a:sym typeface="Swis721 Cn BT"/>
                </a:rPr>
                <a:t>730 </a:t>
              </a:r>
              <a:r>
                <a:rPr lang="en-GB" sz="1500" b="1" spc="-83" dirty="0" smtClean="0">
                  <a:solidFill>
                    <a:schemeClr val="accent6">
                      <a:lumMod val="50000"/>
                    </a:schemeClr>
                  </a:solidFill>
                  <a:latin typeface="Swis721 Cn BT"/>
                  <a:ea typeface="Swis721 Cn BT"/>
                  <a:cs typeface="Swis721 Cn BT"/>
                  <a:sym typeface="Swis721 Cn BT"/>
                </a:rPr>
                <a:t>students</a:t>
              </a:r>
              <a:endParaRPr sz="1500" b="1" spc="-83" dirty="0">
                <a:solidFill>
                  <a:schemeClr val="accent6">
                    <a:lumMod val="50000"/>
                  </a:schemeClr>
                </a:solidFill>
                <a:latin typeface="Swis721 Cn BT"/>
                <a:ea typeface="Swis721 Cn BT"/>
                <a:cs typeface="Swis721 Cn BT"/>
                <a:sym typeface="Swis721 Cn BT"/>
              </a:endParaRPr>
            </a:p>
          </p:txBody>
        </p:sp>
      </p:grpSp>
      <p:grpSp>
        <p:nvGrpSpPr>
          <p:cNvPr id="142" name="Group 142"/>
          <p:cNvGrpSpPr/>
          <p:nvPr/>
        </p:nvGrpSpPr>
        <p:grpSpPr>
          <a:xfrm>
            <a:off x="1976125" y="1052734"/>
            <a:ext cx="3029037" cy="3384377"/>
            <a:chOff x="-2" y="-1"/>
            <a:chExt cx="3029036" cy="3384375"/>
          </a:xfrm>
        </p:grpSpPr>
        <p:sp>
          <p:nvSpPr>
            <p:cNvPr id="139" name="Shape 139"/>
            <p:cNvSpPr/>
            <p:nvPr/>
          </p:nvSpPr>
          <p:spPr>
            <a:xfrm>
              <a:off x="-2" y="-1"/>
              <a:ext cx="2628297" cy="1008115"/>
            </a:xfrm>
            <a:prstGeom prst="rect">
              <a:avLst/>
            </a:prstGeom>
            <a:solidFill>
              <a:srgbClr val="FFFFFF">
                <a:alpha val="58000"/>
              </a:srgbClr>
            </a:solidFill>
            <a:ln w="12700" cap="flat">
              <a:noFill/>
              <a:miter lim="400000"/>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40" name="Shape 140"/>
            <p:cNvSpPr/>
            <p:nvPr/>
          </p:nvSpPr>
          <p:spPr>
            <a:xfrm>
              <a:off x="2778185" y="481120"/>
              <a:ext cx="250849" cy="29032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414" y="21600"/>
                  </a:lnTo>
                </a:path>
              </a:pathLst>
            </a:custGeom>
            <a:noFill/>
            <a:ln w="25400" cap="flat">
              <a:solidFill>
                <a:srgbClr val="FFFFFF"/>
              </a:solidFill>
              <a:prstDash val="solid"/>
              <a:bevel/>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41" name="Shape 141"/>
            <p:cNvSpPr/>
            <p:nvPr/>
          </p:nvSpPr>
          <p:spPr>
            <a:xfrm>
              <a:off x="-2" y="157808"/>
              <a:ext cx="2628297" cy="6924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r>
                <a:rPr sz="1500" b="1" spc="-83" dirty="0" err="1">
                  <a:solidFill>
                    <a:schemeClr val="accent6">
                      <a:lumMod val="50000"/>
                    </a:schemeClr>
                  </a:solidFill>
                  <a:latin typeface="Swis721 Cn BT"/>
                  <a:ea typeface="Swis721 Cn BT"/>
                  <a:cs typeface="Swis721 Cn BT"/>
                  <a:sym typeface="Swis721 Cn BT"/>
                </a:rPr>
                <a:t>Tretham</a:t>
              </a:r>
              <a:r>
                <a:rPr sz="1500" b="1" spc="-83" dirty="0">
                  <a:solidFill>
                    <a:schemeClr val="accent6">
                      <a:lumMod val="50000"/>
                    </a:schemeClr>
                  </a:solidFill>
                  <a:latin typeface="Swis721 Cn BT"/>
                  <a:ea typeface="Swis721 Cn BT"/>
                  <a:cs typeface="Swis721 Cn BT"/>
                  <a:sym typeface="Swis721 Cn BT"/>
                </a:rPr>
                <a:t> /</a:t>
              </a:r>
              <a:r>
                <a:rPr sz="1500" b="1" spc="-83" dirty="0" err="1">
                  <a:solidFill>
                    <a:schemeClr val="accent6">
                      <a:lumMod val="50000"/>
                    </a:schemeClr>
                  </a:solidFill>
                  <a:latin typeface="Swis721 Cn BT"/>
                  <a:ea typeface="Swis721 Cn BT"/>
                  <a:cs typeface="Swis721 Cn BT"/>
                  <a:sym typeface="Swis721 Cn BT"/>
                </a:rPr>
                <a:t>Poulton</a:t>
              </a:r>
              <a:r>
                <a:rPr sz="1500" b="1" spc="-83" dirty="0">
                  <a:solidFill>
                    <a:schemeClr val="accent6">
                      <a:lumMod val="50000"/>
                    </a:schemeClr>
                  </a:solidFill>
                  <a:latin typeface="Swis721 Cn BT"/>
                  <a:ea typeface="Swis721 Cn BT"/>
                  <a:cs typeface="Swis721 Cn BT"/>
                  <a:sym typeface="Swis721 Cn BT"/>
                </a:rPr>
                <a:t> </a:t>
              </a:r>
              <a:r>
                <a:rPr sz="1500" b="1" spc="-83" dirty="0" smtClean="0">
                  <a:solidFill>
                    <a:schemeClr val="accent6">
                      <a:lumMod val="50000"/>
                    </a:schemeClr>
                  </a:solidFill>
                  <a:latin typeface="Swis721 Cn BT"/>
                  <a:ea typeface="Swis721 Cn BT"/>
                  <a:cs typeface="Swis721 Cn BT"/>
                  <a:sym typeface="Swis721 Cn BT"/>
                </a:rPr>
                <a:t>Court</a:t>
              </a:r>
              <a:endParaRPr lang="en-GB" sz="1500" b="1" spc="-83" dirty="0" smtClean="0">
                <a:solidFill>
                  <a:schemeClr val="accent6">
                    <a:lumMod val="50000"/>
                  </a:schemeClr>
                </a:solidFill>
                <a:latin typeface="Swis721 Cn BT"/>
                <a:ea typeface="Swis721 Cn BT"/>
                <a:cs typeface="Swis721 Cn BT"/>
                <a:sym typeface="Swis721 Cn BT"/>
              </a:endParaRPr>
            </a:p>
            <a:p>
              <a:pPr lvl="0" algn="ctr"/>
              <a:r>
                <a:rPr lang="en-GB" sz="1500" b="1" spc="-83" dirty="0" smtClean="0">
                  <a:solidFill>
                    <a:schemeClr val="accent6">
                      <a:lumMod val="50000"/>
                    </a:schemeClr>
                  </a:solidFill>
                  <a:latin typeface="Swis721 Cn BT"/>
                  <a:ea typeface="Calibri"/>
                  <a:cs typeface="Calibri"/>
                  <a:sym typeface="Swis721 Cn BT"/>
                </a:rPr>
                <a:t>Private residential scheme</a:t>
              </a:r>
              <a:endParaRPr sz="1500" dirty="0">
                <a:solidFill>
                  <a:schemeClr val="accent6">
                    <a:lumMod val="50000"/>
                  </a:schemeClr>
                </a:solidFill>
                <a:latin typeface="Calibri"/>
                <a:ea typeface="Calibri"/>
                <a:cs typeface="Calibri"/>
                <a:sym typeface="Calibri"/>
              </a:endParaRPr>
            </a:p>
            <a:p>
              <a:pPr lvl="0" algn="ctr"/>
              <a:r>
                <a:rPr sz="1500" b="1" spc="-83" dirty="0">
                  <a:solidFill>
                    <a:schemeClr val="accent6">
                      <a:lumMod val="50000"/>
                    </a:schemeClr>
                  </a:solidFill>
                  <a:latin typeface="Swis721 Cn BT"/>
                  <a:ea typeface="Swis721 Cn BT"/>
                  <a:cs typeface="Swis721 Cn BT"/>
                  <a:sym typeface="Swis721 Cn BT"/>
                </a:rPr>
                <a:t>257 units completed 2006</a:t>
              </a:r>
            </a:p>
          </p:txBody>
        </p:sp>
      </p:grpSp>
      <p:grpSp>
        <p:nvGrpSpPr>
          <p:cNvPr id="146" name="Group 146"/>
          <p:cNvGrpSpPr/>
          <p:nvPr/>
        </p:nvGrpSpPr>
        <p:grpSpPr>
          <a:xfrm>
            <a:off x="5724126" y="3204346"/>
            <a:ext cx="3041729" cy="1375421"/>
            <a:chOff x="-1" y="292105"/>
            <a:chExt cx="3041727" cy="1375419"/>
          </a:xfrm>
        </p:grpSpPr>
        <p:sp>
          <p:nvSpPr>
            <p:cNvPr id="143" name="Shape 143"/>
            <p:cNvSpPr/>
            <p:nvPr/>
          </p:nvSpPr>
          <p:spPr>
            <a:xfrm>
              <a:off x="24414" y="292105"/>
              <a:ext cx="2628296" cy="1008116"/>
            </a:xfrm>
            <a:prstGeom prst="rect">
              <a:avLst/>
            </a:prstGeom>
            <a:solidFill>
              <a:srgbClr val="FFFFFF">
                <a:alpha val="58000"/>
              </a:srgbClr>
            </a:solidFill>
            <a:ln w="12700" cap="flat">
              <a:noFill/>
              <a:miter lim="400000"/>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44" name="Shape 144"/>
            <p:cNvSpPr/>
            <p:nvPr/>
          </p:nvSpPr>
          <p:spPr>
            <a:xfrm>
              <a:off x="2790879" y="506517"/>
              <a:ext cx="250847" cy="11610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507" y="21600"/>
                  </a:lnTo>
                </a:path>
              </a:pathLst>
            </a:custGeom>
            <a:noFill/>
            <a:ln w="25400" cap="flat">
              <a:solidFill>
                <a:srgbClr val="FFFFFF"/>
              </a:solidFill>
              <a:prstDash val="solid"/>
              <a:bevel/>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45" name="Shape 145"/>
            <p:cNvSpPr/>
            <p:nvPr/>
          </p:nvSpPr>
          <p:spPr>
            <a:xfrm>
              <a:off x="-1" y="453262"/>
              <a:ext cx="2628296" cy="685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r>
                <a:rPr sz="1500" b="1" spc="-83" dirty="0">
                  <a:solidFill>
                    <a:srgbClr val="C00000"/>
                  </a:solidFill>
                  <a:latin typeface="Swis721 Cn BT"/>
                  <a:ea typeface="Swis721 Cn BT"/>
                  <a:cs typeface="Swis721 Cn BT"/>
                  <a:sym typeface="Swis721 Cn BT"/>
                </a:rPr>
                <a:t>One Victoria Road</a:t>
              </a:r>
              <a:endParaRPr sz="1500" dirty="0">
                <a:solidFill>
                  <a:srgbClr val="C00000"/>
                </a:solidFill>
                <a:latin typeface="Calibri"/>
                <a:ea typeface="Calibri"/>
                <a:cs typeface="Calibri"/>
                <a:sym typeface="Calibri"/>
              </a:endParaRPr>
            </a:p>
            <a:p>
              <a:pPr lvl="0" algn="ctr"/>
              <a:r>
                <a:rPr lang="en-GB" sz="1500" b="1" spc="-83" dirty="0" smtClean="0">
                  <a:solidFill>
                    <a:srgbClr val="C00000"/>
                  </a:solidFill>
                  <a:latin typeface="Swis721 Cn BT"/>
                  <a:ea typeface="Swis721 Cn BT"/>
                  <a:cs typeface="Swis721 Cn BT"/>
                  <a:sym typeface="Swis721 Cn BT"/>
                </a:rPr>
                <a:t>Imperial College London</a:t>
              </a:r>
              <a:endParaRPr sz="1500" dirty="0">
                <a:solidFill>
                  <a:srgbClr val="C00000"/>
                </a:solidFill>
                <a:latin typeface="Calibri"/>
                <a:ea typeface="Calibri"/>
                <a:cs typeface="Calibri"/>
                <a:sym typeface="Calibri"/>
              </a:endParaRPr>
            </a:p>
            <a:p>
              <a:pPr lvl="0" algn="ctr"/>
              <a:r>
                <a:rPr lang="en-GB" sz="1500" b="1" spc="-83" dirty="0" smtClean="0">
                  <a:solidFill>
                    <a:srgbClr val="C00000"/>
                  </a:solidFill>
                  <a:latin typeface="Swis721 Cn BT"/>
                  <a:ea typeface="Swis721 Cn BT"/>
                  <a:cs typeface="Swis721 Cn BT"/>
                  <a:sym typeface="Swis721 Cn BT"/>
                </a:rPr>
                <a:t>693 students</a:t>
              </a:r>
              <a:endParaRPr sz="1500" b="1" spc="-83" dirty="0">
                <a:solidFill>
                  <a:srgbClr val="C00000"/>
                </a:solidFill>
                <a:latin typeface="Swis721 Cn BT"/>
                <a:ea typeface="Swis721 Cn BT"/>
                <a:cs typeface="Swis721 Cn BT"/>
                <a:sym typeface="Swis721 Cn BT"/>
              </a:endParaRPr>
            </a:p>
          </p:txBody>
        </p:sp>
      </p:grpSp>
      <p:grpSp>
        <p:nvGrpSpPr>
          <p:cNvPr id="150" name="Group 150"/>
          <p:cNvGrpSpPr/>
          <p:nvPr/>
        </p:nvGrpSpPr>
        <p:grpSpPr>
          <a:xfrm>
            <a:off x="5297686" y="1174302"/>
            <a:ext cx="3054738" cy="3001035"/>
            <a:chOff x="-1" y="-1"/>
            <a:chExt cx="3054737" cy="3001034"/>
          </a:xfrm>
        </p:grpSpPr>
        <p:sp>
          <p:nvSpPr>
            <p:cNvPr id="147" name="Shape 147"/>
            <p:cNvSpPr/>
            <p:nvPr/>
          </p:nvSpPr>
          <p:spPr>
            <a:xfrm>
              <a:off x="426439" y="-1"/>
              <a:ext cx="2628297" cy="1008116"/>
            </a:xfrm>
            <a:prstGeom prst="rect">
              <a:avLst/>
            </a:prstGeom>
            <a:solidFill>
              <a:srgbClr val="FFFFFF">
                <a:alpha val="58000"/>
              </a:srgbClr>
            </a:solidFill>
            <a:ln w="12700" cap="flat">
              <a:noFill/>
              <a:miter lim="400000"/>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48" name="Shape 148"/>
            <p:cNvSpPr/>
            <p:nvPr/>
          </p:nvSpPr>
          <p:spPr>
            <a:xfrm>
              <a:off x="-1" y="493824"/>
              <a:ext cx="258233" cy="25072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 y="0"/>
                  </a:lnTo>
                  <a:lnTo>
                    <a:pt x="0" y="21600"/>
                  </a:lnTo>
                </a:path>
              </a:pathLst>
            </a:custGeom>
            <a:noFill/>
            <a:ln w="25400" cap="flat">
              <a:solidFill>
                <a:srgbClr val="FFFFFF"/>
              </a:solidFill>
              <a:prstDash val="solid"/>
              <a:bevel/>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49" name="Shape 149"/>
            <p:cNvSpPr/>
            <p:nvPr/>
          </p:nvSpPr>
          <p:spPr>
            <a:xfrm>
              <a:off x="426439" y="157808"/>
              <a:ext cx="2628297" cy="6924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r>
                <a:rPr sz="1500" b="1" spc="-83" dirty="0">
                  <a:solidFill>
                    <a:schemeClr val="accent6">
                      <a:lumMod val="50000"/>
                    </a:schemeClr>
                  </a:solidFill>
                  <a:latin typeface="Swis721 Cn BT"/>
                  <a:ea typeface="Swis721 Cn BT"/>
                  <a:cs typeface="Swis721 Cn BT"/>
                  <a:sym typeface="Swis721 Cn BT"/>
                </a:rPr>
                <a:t>The </a:t>
              </a:r>
              <a:r>
                <a:rPr sz="1500" b="1" spc="-83" dirty="0" err="1" smtClean="0">
                  <a:solidFill>
                    <a:schemeClr val="accent6">
                      <a:lumMod val="50000"/>
                    </a:schemeClr>
                  </a:solidFill>
                  <a:latin typeface="Swis721 Cn BT"/>
                  <a:ea typeface="Swis721 Cn BT"/>
                  <a:cs typeface="Swis721 Cn BT"/>
                  <a:sym typeface="Swis721 Cn BT"/>
                </a:rPr>
                <a:t>Lyra</a:t>
              </a:r>
              <a:endParaRPr lang="en-GB" sz="1500" b="1" spc="-83" dirty="0" smtClean="0">
                <a:solidFill>
                  <a:schemeClr val="accent6">
                    <a:lumMod val="50000"/>
                  </a:schemeClr>
                </a:solidFill>
                <a:latin typeface="Swis721 Cn BT"/>
                <a:ea typeface="Swis721 Cn BT"/>
                <a:cs typeface="Swis721 Cn BT"/>
                <a:sym typeface="Swis721 Cn BT"/>
              </a:endParaRPr>
            </a:p>
            <a:p>
              <a:pPr lvl="0" algn="ctr"/>
              <a:r>
                <a:rPr lang="en-GB" sz="1500" b="1" spc="-83" dirty="0" smtClean="0">
                  <a:solidFill>
                    <a:schemeClr val="accent6">
                      <a:lumMod val="50000"/>
                    </a:schemeClr>
                  </a:solidFill>
                  <a:latin typeface="Swis721 Cn BT"/>
                  <a:ea typeface="Calibri"/>
                  <a:cs typeface="Calibri"/>
                  <a:sym typeface="Swis721 Cn BT"/>
                </a:rPr>
                <a:t>Private student accommodation</a:t>
              </a:r>
              <a:endParaRPr sz="1500" dirty="0">
                <a:solidFill>
                  <a:schemeClr val="accent6">
                    <a:lumMod val="50000"/>
                  </a:schemeClr>
                </a:solidFill>
                <a:latin typeface="Calibri"/>
                <a:ea typeface="Calibri"/>
                <a:cs typeface="Calibri"/>
                <a:sym typeface="Calibri"/>
              </a:endParaRPr>
            </a:p>
            <a:p>
              <a:pPr lvl="0" algn="ctr"/>
              <a:r>
                <a:rPr lang="en-GB" sz="1500" b="1" spc="-83" dirty="0" smtClean="0">
                  <a:solidFill>
                    <a:schemeClr val="accent6">
                      <a:lumMod val="50000"/>
                    </a:schemeClr>
                  </a:solidFill>
                  <a:latin typeface="Swis721 Cn BT"/>
                  <a:ea typeface="Swis721 Cn BT"/>
                  <a:cs typeface="Swis721 Cn BT"/>
                  <a:sym typeface="Swis721 Cn BT"/>
                </a:rPr>
                <a:t>209</a:t>
              </a:r>
              <a:r>
                <a:rPr sz="1500" b="1" spc="-83" dirty="0" smtClean="0">
                  <a:solidFill>
                    <a:schemeClr val="accent6">
                      <a:lumMod val="50000"/>
                    </a:schemeClr>
                  </a:solidFill>
                  <a:latin typeface="Swis721 Cn BT"/>
                  <a:ea typeface="Swis721 Cn BT"/>
                  <a:cs typeface="Swis721 Cn BT"/>
                  <a:sym typeface="Swis721 Cn BT"/>
                </a:rPr>
                <a:t> </a:t>
              </a:r>
              <a:r>
                <a:rPr sz="1500" b="1" spc="-83" dirty="0">
                  <a:solidFill>
                    <a:schemeClr val="accent6">
                      <a:lumMod val="50000"/>
                    </a:schemeClr>
                  </a:solidFill>
                  <a:latin typeface="Swis721 Cn BT"/>
                  <a:ea typeface="Swis721 Cn BT"/>
                  <a:cs typeface="Swis721 Cn BT"/>
                  <a:sym typeface="Swis721 Cn BT"/>
                </a:rPr>
                <a:t>studios completed 2013</a:t>
              </a:r>
            </a:p>
          </p:txBody>
        </p:sp>
      </p:grpSp>
      <p:grpSp>
        <p:nvGrpSpPr>
          <p:cNvPr id="154" name="Group 154"/>
          <p:cNvGrpSpPr/>
          <p:nvPr/>
        </p:nvGrpSpPr>
        <p:grpSpPr>
          <a:xfrm>
            <a:off x="826465" y="5661246"/>
            <a:ext cx="5860048" cy="1008119"/>
            <a:chOff x="-1" y="-1"/>
            <a:chExt cx="5860046" cy="1008117"/>
          </a:xfrm>
        </p:grpSpPr>
        <p:sp>
          <p:nvSpPr>
            <p:cNvPr id="151" name="Shape 151"/>
            <p:cNvSpPr/>
            <p:nvPr/>
          </p:nvSpPr>
          <p:spPr>
            <a:xfrm>
              <a:off x="-1" y="-1"/>
              <a:ext cx="2628295" cy="1008117"/>
            </a:xfrm>
            <a:prstGeom prst="rect">
              <a:avLst/>
            </a:prstGeom>
            <a:solidFill>
              <a:srgbClr val="FFFFFF">
                <a:alpha val="58000"/>
              </a:srgbClr>
            </a:solidFill>
            <a:ln w="12700" cap="flat">
              <a:noFill/>
              <a:miter lim="400000"/>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52" name="Shape 152"/>
            <p:cNvSpPr/>
            <p:nvPr/>
          </p:nvSpPr>
          <p:spPr>
            <a:xfrm>
              <a:off x="2790904" y="214424"/>
              <a:ext cx="3069141" cy="561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75" y="9772"/>
                  </a:lnTo>
                  <a:lnTo>
                    <a:pt x="21600" y="21600"/>
                  </a:lnTo>
                </a:path>
              </a:pathLst>
            </a:custGeom>
            <a:noFill/>
            <a:ln w="25400" cap="flat">
              <a:solidFill>
                <a:srgbClr val="FFFFFF"/>
              </a:solidFill>
              <a:prstDash val="solid"/>
              <a:bevel/>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53" name="Shape 153"/>
            <p:cNvSpPr/>
            <p:nvPr/>
          </p:nvSpPr>
          <p:spPr>
            <a:xfrm>
              <a:off x="-1" y="273223"/>
              <a:ext cx="2628295" cy="4616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r>
                <a:rPr sz="1500" b="1" spc="-83" dirty="0">
                  <a:solidFill>
                    <a:schemeClr val="accent6">
                      <a:lumMod val="50000"/>
                    </a:schemeClr>
                  </a:solidFill>
                  <a:latin typeface="Swis721 Cn BT"/>
                  <a:ea typeface="Swis721 Cn BT"/>
                  <a:cs typeface="Swis721 Cn BT"/>
                  <a:sym typeface="Swis721 Cn BT"/>
                </a:rPr>
                <a:t>Un-named project</a:t>
              </a:r>
              <a:endParaRPr sz="1500" dirty="0">
                <a:solidFill>
                  <a:schemeClr val="accent6">
                    <a:lumMod val="50000"/>
                  </a:schemeClr>
                </a:solidFill>
                <a:latin typeface="Calibri"/>
                <a:ea typeface="Calibri"/>
                <a:cs typeface="Calibri"/>
                <a:sym typeface="Calibri"/>
              </a:endParaRPr>
            </a:p>
            <a:p>
              <a:pPr lvl="0" algn="ctr"/>
              <a:r>
                <a:rPr sz="1500" b="1" spc="-83" dirty="0" smtClean="0">
                  <a:solidFill>
                    <a:schemeClr val="accent6">
                      <a:lumMod val="50000"/>
                    </a:schemeClr>
                  </a:solidFill>
                  <a:latin typeface="Swis721 Cn BT"/>
                  <a:ea typeface="Swis721 Cn BT"/>
                  <a:cs typeface="Swis721 Cn BT"/>
                  <a:sym typeface="Swis721 Cn BT"/>
                </a:rPr>
                <a:t>151 </a:t>
              </a:r>
              <a:r>
                <a:rPr sz="1500" b="1" spc="-83" dirty="0">
                  <a:solidFill>
                    <a:schemeClr val="accent6">
                      <a:lumMod val="50000"/>
                    </a:schemeClr>
                  </a:solidFill>
                  <a:latin typeface="Swis721 Cn BT"/>
                  <a:ea typeface="Swis721 Cn BT"/>
                  <a:cs typeface="Swis721 Cn BT"/>
                  <a:sym typeface="Swis721 Cn BT"/>
                </a:rPr>
                <a:t>units Starting 2014</a:t>
              </a:r>
            </a:p>
          </p:txBody>
        </p:sp>
      </p:grpSp>
      <p:sp>
        <p:nvSpPr>
          <p:cNvPr id="155" name="Shape 155"/>
          <p:cNvSpPr/>
          <p:nvPr/>
        </p:nvSpPr>
        <p:spPr>
          <a:xfrm>
            <a:off x="3186778" y="226602"/>
            <a:ext cx="5777713"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r">
              <a:defRPr sz="3200" b="1" spc="-100">
                <a:solidFill>
                  <a:srgbClr val="FFFFFF"/>
                </a:solidFill>
                <a:latin typeface="Swis721 Cn BT"/>
                <a:ea typeface="Swis721 Cn BT"/>
                <a:cs typeface="Swis721 Cn BT"/>
                <a:sym typeface="Swis721 Cn BT"/>
              </a:defRPr>
            </a:lvl1pPr>
          </a:lstStyle>
          <a:p>
            <a:pPr lvl="0">
              <a:defRPr sz="1800" b="0" spc="0">
                <a:solidFill>
                  <a:srgbClr val="000000"/>
                </a:solidFill>
              </a:defRPr>
            </a:pPr>
            <a:r>
              <a:rPr lang="en-GB" sz="3200" b="1" spc="-100" dirty="0" smtClean="0">
                <a:solidFill>
                  <a:srgbClr val="FFFFFF"/>
                </a:solidFill>
              </a:rPr>
              <a:t>THE AREA </a:t>
            </a:r>
            <a:endParaRPr sz="3200" b="1" spc="-100" dirty="0">
              <a:solidFill>
                <a:srgbClr val="FFFFFF"/>
              </a:solidFill>
            </a:endParaRPr>
          </a:p>
        </p:txBody>
      </p:sp>
      <p:sp>
        <p:nvSpPr>
          <p:cNvPr id="156" name="Shape 156"/>
          <p:cNvSpPr/>
          <p:nvPr/>
        </p:nvSpPr>
        <p:spPr>
          <a:xfrm flipV="1">
            <a:off x="3454761" y="811375"/>
            <a:ext cx="5450421" cy="0"/>
          </a:xfrm>
          <a:prstGeom prst="line">
            <a:avLst/>
          </a:prstGeom>
          <a:ln>
            <a:solidFill>
              <a:srgbClr val="C00000"/>
            </a:solidFill>
          </a:ln>
        </p:spPr>
        <p:txBody>
          <a:bodyPr lIns="0" tIns="0" rIns="0" bIns="0"/>
          <a:lstStyle/>
          <a:p>
            <a:pPr lvl="0" defTabSz="457200">
              <a:defRPr sz="1200">
                <a:latin typeface="+mj-lt"/>
                <a:ea typeface="+mj-ea"/>
                <a:cs typeface="+mj-cs"/>
                <a:sym typeface="Helvetica"/>
              </a:defRPr>
            </a:pPr>
            <a:endParaRPr/>
          </a:p>
        </p:txBody>
      </p:sp>
      <p:grpSp>
        <p:nvGrpSpPr>
          <p:cNvPr id="160" name="Group 160"/>
          <p:cNvGrpSpPr/>
          <p:nvPr/>
        </p:nvGrpSpPr>
        <p:grpSpPr>
          <a:xfrm>
            <a:off x="184807" y="4437112"/>
            <a:ext cx="4564637" cy="1032544"/>
            <a:chOff x="0" y="0"/>
            <a:chExt cx="4564636" cy="1032543"/>
          </a:xfrm>
        </p:grpSpPr>
        <p:sp>
          <p:nvSpPr>
            <p:cNvPr id="157" name="Shape 157"/>
            <p:cNvSpPr/>
            <p:nvPr/>
          </p:nvSpPr>
          <p:spPr>
            <a:xfrm>
              <a:off x="0" y="-1"/>
              <a:ext cx="2628296" cy="1008116"/>
            </a:xfrm>
            <a:prstGeom prst="rect">
              <a:avLst/>
            </a:prstGeom>
            <a:solidFill>
              <a:srgbClr val="FFFFFF">
                <a:alpha val="58000"/>
              </a:srgbClr>
            </a:solidFill>
            <a:ln w="12700" cap="flat">
              <a:noFill/>
              <a:miter lim="400000"/>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58" name="Shape 158"/>
            <p:cNvSpPr/>
            <p:nvPr/>
          </p:nvSpPr>
          <p:spPr>
            <a:xfrm>
              <a:off x="2803600" y="481101"/>
              <a:ext cx="1761037" cy="551443"/>
            </a:xfrm>
            <a:custGeom>
              <a:avLst/>
              <a:gdLst/>
              <a:ahLst/>
              <a:cxnLst>
                <a:cxn ang="0">
                  <a:pos x="wd2" y="hd2"/>
                </a:cxn>
                <a:cxn ang="5400000">
                  <a:pos x="wd2" y="hd2"/>
                </a:cxn>
                <a:cxn ang="10800000">
                  <a:pos x="wd2" y="hd2"/>
                </a:cxn>
                <a:cxn ang="16200000">
                  <a:pos x="wd2" y="hd2"/>
                </a:cxn>
              </a:cxnLst>
              <a:rect l="0" t="0" r="r" b="b"/>
              <a:pathLst>
                <a:path w="21600" h="21600" extrusionOk="0">
                  <a:moveTo>
                    <a:pt x="0" y="1"/>
                  </a:moveTo>
                  <a:lnTo>
                    <a:pt x="3544" y="0"/>
                  </a:lnTo>
                  <a:lnTo>
                    <a:pt x="21600" y="21600"/>
                  </a:lnTo>
                </a:path>
              </a:pathLst>
            </a:custGeom>
            <a:noFill/>
            <a:ln w="25400" cap="flat">
              <a:solidFill>
                <a:srgbClr val="FFFFFF"/>
              </a:solidFill>
              <a:prstDash val="solid"/>
              <a:bevel/>
            </a:ln>
            <a:effectLst/>
          </p:spPr>
          <p:txBody>
            <a:bodyPr wrap="square" lIns="0" tIns="0" rIns="0" bIns="0" numCol="1" anchor="ctr">
              <a:noAutofit/>
            </a:bodyPr>
            <a:lstStyle/>
            <a:p>
              <a:pPr lvl="0" algn="ctr">
                <a:defRPr>
                  <a:latin typeface="Calibri"/>
                  <a:ea typeface="Calibri"/>
                  <a:cs typeface="Calibri"/>
                  <a:sym typeface="Calibri"/>
                </a:defRPr>
              </a:pPr>
              <a:endParaRPr/>
            </a:p>
          </p:txBody>
        </p:sp>
        <p:sp>
          <p:nvSpPr>
            <p:cNvPr id="159" name="Shape 159"/>
            <p:cNvSpPr/>
            <p:nvPr/>
          </p:nvSpPr>
          <p:spPr>
            <a:xfrm>
              <a:off x="0" y="161156"/>
              <a:ext cx="2628296" cy="685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r>
                <a:rPr sz="1500" b="1" spc="-83" dirty="0">
                  <a:solidFill>
                    <a:schemeClr val="accent6">
                      <a:lumMod val="50000"/>
                    </a:schemeClr>
                  </a:solidFill>
                  <a:latin typeface="Swis721 Cn BT"/>
                  <a:ea typeface="Swis721 Cn BT"/>
                  <a:cs typeface="Swis721 Cn BT"/>
                  <a:sym typeface="Swis721 Cn BT"/>
                </a:rPr>
                <a:t>Station square redevelopment</a:t>
              </a:r>
              <a:endParaRPr sz="1500" dirty="0">
                <a:solidFill>
                  <a:schemeClr val="accent6">
                    <a:lumMod val="50000"/>
                  </a:schemeClr>
                </a:solidFill>
                <a:latin typeface="Calibri"/>
                <a:ea typeface="Calibri"/>
                <a:cs typeface="Calibri"/>
                <a:sym typeface="Calibri"/>
              </a:endParaRPr>
            </a:p>
            <a:p>
              <a:pPr lvl="0" algn="ctr"/>
              <a:r>
                <a:rPr sz="1500" b="1" spc="-83" dirty="0">
                  <a:solidFill>
                    <a:schemeClr val="accent6">
                      <a:lumMod val="50000"/>
                    </a:schemeClr>
                  </a:solidFill>
                  <a:latin typeface="Swis721 Cn BT"/>
                  <a:ea typeface="Swis721 Cn BT"/>
                  <a:cs typeface="Swis721 Cn BT"/>
                  <a:sym typeface="Swis721 Cn BT"/>
                </a:rPr>
                <a:t>London Borough of </a:t>
              </a:r>
              <a:r>
                <a:rPr sz="1500" b="1" spc="-83" dirty="0" err="1">
                  <a:solidFill>
                    <a:schemeClr val="accent6">
                      <a:lumMod val="50000"/>
                    </a:schemeClr>
                  </a:solidFill>
                  <a:latin typeface="Swis721 Cn BT"/>
                  <a:ea typeface="Swis721 Cn BT"/>
                  <a:cs typeface="Swis721 Cn BT"/>
                  <a:sym typeface="Swis721 Cn BT"/>
                </a:rPr>
                <a:t>Ealing</a:t>
              </a:r>
              <a:endParaRPr sz="1500" dirty="0">
                <a:solidFill>
                  <a:schemeClr val="accent6">
                    <a:lumMod val="50000"/>
                  </a:schemeClr>
                </a:solidFill>
                <a:latin typeface="Calibri"/>
                <a:ea typeface="Calibri"/>
                <a:cs typeface="Calibri"/>
                <a:sym typeface="Calibri"/>
              </a:endParaRPr>
            </a:p>
            <a:p>
              <a:pPr lvl="0" algn="ctr"/>
              <a:r>
                <a:rPr sz="1500" b="1" spc="-83" dirty="0">
                  <a:solidFill>
                    <a:schemeClr val="accent6">
                      <a:lumMod val="50000"/>
                    </a:schemeClr>
                  </a:solidFill>
                  <a:latin typeface="Swis721 Cn BT"/>
                  <a:ea typeface="Swis721 Cn BT"/>
                  <a:cs typeface="Swis721 Cn BT"/>
                  <a:sym typeface="Swis721 Cn BT"/>
                </a:rPr>
                <a:t>In consultation</a:t>
              </a:r>
            </a:p>
          </p:txBody>
        </p:sp>
      </p:grpSp>
      <p:sp>
        <p:nvSpPr>
          <p:cNvPr id="2" name="TextBox 1"/>
          <p:cNvSpPr txBox="1"/>
          <p:nvPr/>
        </p:nvSpPr>
        <p:spPr>
          <a:xfrm>
            <a:off x="7094444" y="2767843"/>
            <a:ext cx="1282395" cy="276999"/>
          </a:xfrm>
          <a:prstGeom prst="rect">
            <a:avLst/>
          </a:prstGeom>
          <a:solidFill>
            <a:srgbClr val="F5F7B3">
              <a:alpha val="64000"/>
            </a:srgbClr>
          </a:solidFill>
        </p:spPr>
        <p:txBody>
          <a:bodyPr wrap="square" rtlCol="0">
            <a:spAutoFit/>
          </a:bodyPr>
          <a:lstStyle/>
          <a:p>
            <a:r>
              <a:rPr lang="en-GB" sz="1200" b="1" dirty="0" smtClean="0">
                <a:solidFill>
                  <a:schemeClr val="accent6">
                    <a:lumMod val="50000"/>
                  </a:schemeClr>
                </a:solidFill>
              </a:rPr>
              <a:t>Ramada Hotel</a:t>
            </a:r>
            <a:endParaRPr lang="en-GB" sz="1200" b="1" dirty="0">
              <a:solidFill>
                <a:schemeClr val="accent6">
                  <a:lumMod val="50000"/>
                </a:schemeClr>
              </a:solidFill>
            </a:endParaRPr>
          </a:p>
        </p:txBody>
      </p:sp>
      <p:sp>
        <p:nvSpPr>
          <p:cNvPr id="30" name="TextBox 29"/>
          <p:cNvSpPr txBox="1"/>
          <p:nvPr/>
        </p:nvSpPr>
        <p:spPr>
          <a:xfrm>
            <a:off x="1889177" y="4073963"/>
            <a:ext cx="1136276" cy="276999"/>
          </a:xfrm>
          <a:prstGeom prst="rect">
            <a:avLst/>
          </a:prstGeom>
          <a:solidFill>
            <a:srgbClr val="F5F7B3">
              <a:alpha val="64000"/>
            </a:srgbClr>
          </a:solidFill>
        </p:spPr>
        <p:txBody>
          <a:bodyPr wrap="square" rtlCol="0">
            <a:spAutoFit/>
          </a:bodyPr>
          <a:lstStyle/>
          <a:p>
            <a:r>
              <a:rPr lang="en-GB" sz="1200" b="1" spc="-83" dirty="0">
                <a:solidFill>
                  <a:schemeClr val="accent6">
                    <a:lumMod val="50000"/>
                  </a:schemeClr>
                </a:solidFill>
                <a:latin typeface="Swis721 Cn BT"/>
                <a:ea typeface="Swis721 Cn BT"/>
                <a:cs typeface="Swis721 Cn BT"/>
              </a:rPr>
              <a:t>Castle Pub</a:t>
            </a:r>
          </a:p>
        </p:txBody>
      </p:sp>
      <p:sp>
        <p:nvSpPr>
          <p:cNvPr id="31" name="TextBox 30"/>
          <p:cNvSpPr txBox="1"/>
          <p:nvPr/>
        </p:nvSpPr>
        <p:spPr>
          <a:xfrm>
            <a:off x="2988408" y="5331157"/>
            <a:ext cx="1074781" cy="276999"/>
          </a:xfrm>
          <a:prstGeom prst="rect">
            <a:avLst/>
          </a:prstGeom>
          <a:solidFill>
            <a:srgbClr val="F5F7B3">
              <a:alpha val="64000"/>
            </a:srgbClr>
          </a:solidFill>
        </p:spPr>
        <p:txBody>
          <a:bodyPr wrap="square" rtlCol="0">
            <a:spAutoFit/>
          </a:bodyPr>
          <a:lstStyle/>
          <a:p>
            <a:r>
              <a:rPr lang="en-GB" sz="1200" b="1" dirty="0" smtClean="0">
                <a:solidFill>
                  <a:schemeClr val="accent6">
                    <a:lumMod val="50000"/>
                  </a:schemeClr>
                </a:solidFill>
              </a:rPr>
              <a:t> Holiday Inn</a:t>
            </a:r>
            <a:endParaRPr lang="en-GB" sz="1200" b="1" dirty="0">
              <a:solidFill>
                <a:schemeClr val="accent6">
                  <a:lumMod val="50000"/>
                </a:schemeClr>
              </a:solidFill>
            </a:endParaRPr>
          </a:p>
        </p:txBody>
      </p:sp>
      <p:sp>
        <p:nvSpPr>
          <p:cNvPr id="32" name="TextBox 31"/>
          <p:cNvSpPr txBox="1"/>
          <p:nvPr/>
        </p:nvSpPr>
        <p:spPr>
          <a:xfrm>
            <a:off x="4879737" y="4801010"/>
            <a:ext cx="1190709" cy="646331"/>
          </a:xfrm>
          <a:prstGeom prst="rect">
            <a:avLst/>
          </a:prstGeom>
          <a:solidFill>
            <a:srgbClr val="F5F7B3">
              <a:alpha val="64000"/>
            </a:srgbClr>
          </a:solidFill>
        </p:spPr>
        <p:txBody>
          <a:bodyPr wrap="square" rtlCol="0">
            <a:spAutoFit/>
          </a:bodyPr>
          <a:lstStyle/>
          <a:p>
            <a:r>
              <a:rPr lang="en-GB" sz="1200" b="1" dirty="0" smtClean="0">
                <a:solidFill>
                  <a:schemeClr val="accent6">
                    <a:lumMod val="50000"/>
                  </a:schemeClr>
                </a:solidFill>
              </a:rPr>
              <a:t>Tesco’s Cafes and Restaurants</a:t>
            </a:r>
            <a:endParaRPr lang="en-GB" sz="1200" b="1" dirty="0">
              <a:solidFill>
                <a:schemeClr val="accent6">
                  <a:lumMod val="50000"/>
                </a:schemeClr>
              </a:solidFill>
            </a:endParaRPr>
          </a:p>
        </p:txBody>
      </p:sp>
      <p:sp>
        <p:nvSpPr>
          <p:cNvPr id="33" name="TextBox 32"/>
          <p:cNvSpPr txBox="1"/>
          <p:nvPr/>
        </p:nvSpPr>
        <p:spPr>
          <a:xfrm>
            <a:off x="4236093" y="6165304"/>
            <a:ext cx="1776067" cy="461665"/>
          </a:xfrm>
          <a:prstGeom prst="rect">
            <a:avLst/>
          </a:prstGeom>
          <a:solidFill>
            <a:srgbClr val="F5F7B3">
              <a:alpha val="64000"/>
            </a:srgbClr>
          </a:solidFill>
        </p:spPr>
        <p:txBody>
          <a:bodyPr wrap="square" rtlCol="0">
            <a:spAutoFit/>
          </a:bodyPr>
          <a:lstStyle/>
          <a:p>
            <a:r>
              <a:rPr lang="en-GB" sz="1200" b="1" dirty="0" smtClean="0">
                <a:solidFill>
                  <a:schemeClr val="accent6">
                    <a:lumMod val="50000"/>
                  </a:schemeClr>
                </a:solidFill>
              </a:rPr>
              <a:t>North Acton Underground station</a:t>
            </a:r>
            <a:endParaRPr lang="en-GB" sz="1200" b="1" dirty="0">
              <a:solidFill>
                <a:schemeClr val="accent6">
                  <a:lumMod val="50000"/>
                </a:schemeClr>
              </a:solidFill>
            </a:endParaRPr>
          </a:p>
        </p:txBody>
      </p:sp>
    </p:spTree>
    <p:extLst>
      <p:ext uri="{BB962C8B-B14F-4D97-AF65-F5344CB8AC3E}">
        <p14:creationId xmlns:p14="http://schemas.microsoft.com/office/powerpoint/2010/main" val="3385386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communal spaces</a:t>
            </a:r>
            <a:endParaRPr lang="en-GB" dirty="0"/>
          </a:p>
        </p:txBody>
      </p:sp>
      <p:sp>
        <p:nvSpPr>
          <p:cNvPr id="3" name="Content Placeholder 2"/>
          <p:cNvSpPr>
            <a:spLocks noGrp="1"/>
          </p:cNvSpPr>
          <p:nvPr>
            <p:ph idx="1"/>
          </p:nvPr>
        </p:nvSpPr>
        <p:spPr>
          <a:xfrm>
            <a:off x="1042633" y="4479255"/>
            <a:ext cx="6239907" cy="2348880"/>
          </a:xfrm>
        </p:spPr>
        <p:txBody>
          <a:bodyPr/>
          <a:lstStyle/>
          <a:p>
            <a:pPr>
              <a:buFont typeface="Wingdings" panose="05000000000000000000" pitchFamily="2" charset="2"/>
              <a:buChar char="§"/>
            </a:pPr>
            <a:endParaRPr lang="en-GB" dirty="0"/>
          </a:p>
          <a:p>
            <a:pPr marL="0" indent="0"/>
            <a:r>
              <a:rPr lang="en-GB" b="1" dirty="0" smtClean="0"/>
              <a:t>Outdoor spaces – roof-top terrace </a:t>
            </a:r>
          </a:p>
          <a:p>
            <a:pPr marL="285750" indent="-285750">
              <a:buFont typeface="Wingdings" panose="05000000000000000000" pitchFamily="2" charset="2"/>
              <a:buChar char="§"/>
            </a:pPr>
            <a:r>
              <a:rPr lang="en-GB" dirty="0" smtClean="0"/>
              <a:t>The students wanted to use the roof-top terrace garden between blocks B and C with secure height parapets</a:t>
            </a:r>
          </a:p>
          <a:p>
            <a:pPr>
              <a:buFont typeface="Wingdings" panose="05000000000000000000" pitchFamily="2" charset="2"/>
              <a:buChar char="§"/>
            </a:pPr>
            <a:r>
              <a:rPr lang="en-GB" dirty="0" smtClean="0"/>
              <a:t>Consider a sustainability project, e.g. herb garden</a:t>
            </a:r>
          </a:p>
          <a:p>
            <a:pPr>
              <a:buFont typeface="Wingdings" panose="05000000000000000000" pitchFamily="2" charset="2"/>
              <a:buChar char="§"/>
            </a:pPr>
            <a:r>
              <a:rPr lang="en-GB" dirty="0" smtClean="0"/>
              <a:t>Installing a BBQ in the rear courtyard area</a:t>
            </a:r>
          </a:p>
          <a:p>
            <a:pPr>
              <a:buFont typeface="Wingdings" panose="05000000000000000000" pitchFamily="2" charset="2"/>
              <a:buChar char="§"/>
            </a:pPr>
            <a:r>
              <a:rPr lang="en-GB" dirty="0">
                <a:solidFill>
                  <a:srgbClr val="FF0000"/>
                </a:solidFill>
              </a:rPr>
              <a:t>More tables/benches or more individual reclining seating</a:t>
            </a:r>
          </a:p>
        </p:txBody>
      </p:sp>
      <p:pic>
        <p:nvPicPr>
          <p:cNvPr id="5" name="Picture 4"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377" y="6050330"/>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rrana1\AppData\Local\Microsoft\Windows\Temporary Internet Files\Content.Outlook\3QI5HDZK\Berkeley First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62" y="1535372"/>
            <a:ext cx="7848872" cy="299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230" y="5229200"/>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images.clipartlogo.com/files/images/39/392501/circle-checkmark-clip-art_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377" y="5653695"/>
            <a:ext cx="327530" cy="339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upload.wikimedia.org/wikipedia/commons/2/25/Icon-round-Question_m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2540" y="6434381"/>
            <a:ext cx="423619" cy="42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358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spaces</a:t>
            </a:r>
            <a:endParaRPr lang="en-GB" dirty="0"/>
          </a:p>
        </p:txBody>
      </p:sp>
      <p:sp>
        <p:nvSpPr>
          <p:cNvPr id="3" name="Content Placeholder 2"/>
          <p:cNvSpPr>
            <a:spLocks noGrp="1"/>
          </p:cNvSpPr>
          <p:nvPr>
            <p:ph idx="1"/>
          </p:nvPr>
        </p:nvSpPr>
        <p:spPr>
          <a:xfrm>
            <a:off x="1043608" y="1844824"/>
            <a:ext cx="5534000" cy="4457700"/>
          </a:xfrm>
        </p:spPr>
        <p:txBody>
          <a:bodyPr/>
          <a:lstStyle/>
          <a:p>
            <a:pPr marL="0" indent="0"/>
            <a:endParaRPr lang="en-GB" dirty="0"/>
          </a:p>
          <a:p>
            <a:pPr marL="0" indent="0"/>
            <a:r>
              <a:rPr lang="en-GB" sz="2800" b="1" dirty="0" smtClean="0"/>
              <a:t>Retail unit (169 </a:t>
            </a:r>
            <a:r>
              <a:rPr lang="en-GB" sz="2800" b="1" dirty="0" err="1" smtClean="0"/>
              <a:t>sqm</a:t>
            </a:r>
            <a:r>
              <a:rPr lang="en-GB" sz="2800" b="1" dirty="0" smtClean="0"/>
              <a:t>)</a:t>
            </a:r>
          </a:p>
          <a:p>
            <a:pPr marL="0" indent="0"/>
            <a:r>
              <a:rPr lang="en-GB" sz="2800" dirty="0" smtClean="0"/>
              <a:t>Previous suggestions:</a:t>
            </a:r>
          </a:p>
          <a:p>
            <a:pPr marL="285750" indent="-285750">
              <a:buFont typeface="Wingdings" panose="05000000000000000000" pitchFamily="2" charset="2"/>
              <a:buChar char="§"/>
            </a:pPr>
            <a:r>
              <a:rPr lang="en-GB" sz="2800" dirty="0" smtClean="0">
                <a:solidFill>
                  <a:srgbClr val="FF0000"/>
                </a:solidFill>
              </a:rPr>
              <a:t>Chemist</a:t>
            </a:r>
          </a:p>
          <a:p>
            <a:pPr marL="285750" indent="-285750">
              <a:buFont typeface="Wingdings" panose="05000000000000000000" pitchFamily="2" charset="2"/>
              <a:buChar char="§"/>
            </a:pPr>
            <a:r>
              <a:rPr lang="en-GB" sz="2800" dirty="0" smtClean="0">
                <a:solidFill>
                  <a:srgbClr val="FF0000"/>
                </a:solidFill>
              </a:rPr>
              <a:t>Fruit and Veg Shop</a:t>
            </a:r>
          </a:p>
          <a:p>
            <a:pPr marL="285750" indent="-285750">
              <a:buFont typeface="Wingdings" panose="05000000000000000000" pitchFamily="2" charset="2"/>
              <a:buChar char="§"/>
            </a:pPr>
            <a:r>
              <a:rPr lang="en-GB" sz="2800" dirty="0" smtClean="0">
                <a:solidFill>
                  <a:srgbClr val="FF0000"/>
                </a:solidFill>
              </a:rPr>
              <a:t>Print shop</a:t>
            </a:r>
          </a:p>
          <a:p>
            <a:pPr marL="285750" indent="-285750">
              <a:buFont typeface="Wingdings" panose="05000000000000000000" pitchFamily="2" charset="2"/>
              <a:buChar char="§"/>
            </a:pPr>
            <a:r>
              <a:rPr lang="en-GB" sz="2800" dirty="0" smtClean="0">
                <a:solidFill>
                  <a:srgbClr val="FF0000"/>
                </a:solidFill>
              </a:rPr>
              <a:t>Hairdressers</a:t>
            </a:r>
          </a:p>
          <a:p>
            <a:pPr marL="0" indent="0"/>
            <a:endParaRPr lang="en-GB" dirty="0" smtClean="0"/>
          </a:p>
          <a:p>
            <a:pPr marL="0" indent="0"/>
            <a:endParaRPr lang="en-GB" dirty="0"/>
          </a:p>
          <a:p>
            <a:pPr marL="0" indent="0"/>
            <a:endParaRPr lang="en-GB" dirty="0" smtClean="0"/>
          </a:p>
        </p:txBody>
      </p:sp>
      <p:pic>
        <p:nvPicPr>
          <p:cNvPr id="10" name="Picture 2" descr="C:\Users\rrana1\AppData\Local\Microsoft\Windows\Temporary Internet Files\Content.Outlook\3QI5HDZK\Berkeley First_cmy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upload.wikimedia.org/wikipedia/commons/2/25/Icon-round-Question_m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756" y="2204863"/>
            <a:ext cx="423619" cy="42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017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 input required for communal spaces</a:t>
            </a:r>
            <a:endParaRPr lang="en-GB" dirty="0"/>
          </a:p>
        </p:txBody>
      </p:sp>
      <p:sp>
        <p:nvSpPr>
          <p:cNvPr id="3" name="Content Placeholder 2"/>
          <p:cNvSpPr>
            <a:spLocks noGrp="1"/>
          </p:cNvSpPr>
          <p:nvPr>
            <p:ph idx="1"/>
          </p:nvPr>
        </p:nvSpPr>
        <p:spPr/>
        <p:txBody>
          <a:bodyPr/>
          <a:lstStyle/>
          <a:p>
            <a:pPr marL="0" indent="0"/>
            <a:endParaRPr lang="en-GB" dirty="0"/>
          </a:p>
          <a:p>
            <a:pPr>
              <a:buFont typeface="Wingdings" panose="05000000000000000000" pitchFamily="2" charset="2"/>
              <a:buChar char="§"/>
            </a:pPr>
            <a:endParaRPr lang="en-GB" dirty="0" smtClean="0"/>
          </a:p>
          <a:p>
            <a:pPr>
              <a:buFont typeface="Wingdings" panose="05000000000000000000" pitchFamily="2" charset="2"/>
              <a:buChar char="§"/>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366807834"/>
              </p:ext>
            </p:extLst>
          </p:nvPr>
        </p:nvGraphicFramePr>
        <p:xfrm>
          <a:off x="323528" y="1626952"/>
          <a:ext cx="8568955" cy="5220297"/>
        </p:xfrm>
        <a:graphic>
          <a:graphicData uri="http://schemas.openxmlformats.org/drawingml/2006/table">
            <a:tbl>
              <a:tblPr firstRow="1" bandRow="1">
                <a:tableStyleId>{5C22544A-7EE6-4342-B048-85BDC9FD1C3A}</a:tableStyleId>
              </a:tblPr>
              <a:tblGrid>
                <a:gridCol w="1428160"/>
                <a:gridCol w="1428159"/>
                <a:gridCol w="1428160"/>
                <a:gridCol w="4284476"/>
              </a:tblGrid>
              <a:tr h="531059">
                <a:tc gridSpan="3">
                  <a:txBody>
                    <a:bodyPr/>
                    <a:lstStyle/>
                    <a:p>
                      <a:r>
                        <a:rPr lang="en-GB" sz="1600" dirty="0" smtClean="0"/>
                        <a:t>Space</a:t>
                      </a:r>
                      <a:endParaRPr lang="en-GB" sz="1600" dirty="0"/>
                    </a:p>
                  </a:txBody>
                  <a:tcPr/>
                </a:tc>
                <a:tc hMerge="1">
                  <a:txBody>
                    <a:bodyPr/>
                    <a:lstStyle/>
                    <a:p>
                      <a:endParaRPr lang="en-GB"/>
                    </a:p>
                  </a:txBody>
                  <a:tcPr/>
                </a:tc>
                <a:tc hMerge="1">
                  <a:txBody>
                    <a:bodyPr/>
                    <a:lstStyle/>
                    <a:p>
                      <a:endParaRPr lang="en-GB"/>
                    </a:p>
                  </a:txBody>
                  <a:tcPr/>
                </a:tc>
                <a:tc>
                  <a:txBody>
                    <a:bodyPr/>
                    <a:lstStyle/>
                    <a:p>
                      <a:r>
                        <a:rPr lang="en-GB" sz="1600" dirty="0" smtClean="0"/>
                        <a:t>Input</a:t>
                      </a:r>
                      <a:r>
                        <a:rPr lang="en-GB" sz="1600" baseline="0" dirty="0" smtClean="0"/>
                        <a:t> required</a:t>
                      </a:r>
                      <a:endParaRPr lang="en-GB" sz="1600" dirty="0"/>
                    </a:p>
                  </a:txBody>
                  <a:tcPr/>
                </a:tc>
              </a:tr>
              <a:tr h="531059">
                <a:tc gridSpan="3">
                  <a:txBody>
                    <a:bodyPr/>
                    <a:lstStyle/>
                    <a:p>
                      <a:r>
                        <a:rPr lang="en-GB" sz="1600" dirty="0" smtClean="0">
                          <a:solidFill>
                            <a:schemeClr val="accent6">
                              <a:lumMod val="50000"/>
                            </a:schemeClr>
                          </a:solidFill>
                        </a:rPr>
                        <a:t>Common room</a:t>
                      </a:r>
                      <a:endParaRPr lang="en-GB" sz="1600" dirty="0">
                        <a:solidFill>
                          <a:schemeClr val="accent6">
                            <a:lumMod val="50000"/>
                          </a:schemeClr>
                        </a:solidFill>
                      </a:endParaRPr>
                    </a:p>
                  </a:txBody>
                  <a:tcPr/>
                </a:tc>
                <a:tc hMerge="1">
                  <a:txBody>
                    <a:bodyPr/>
                    <a:lstStyle/>
                    <a:p>
                      <a:endParaRPr lang="en-GB"/>
                    </a:p>
                  </a:txBody>
                  <a:tcPr/>
                </a:tc>
                <a:tc hMerge="1">
                  <a:txBody>
                    <a:bodyPr/>
                    <a:lstStyle/>
                    <a:p>
                      <a:endParaRPr lang="en-GB"/>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smtClean="0">
                          <a:solidFill>
                            <a:schemeClr val="accent6">
                              <a:lumMod val="50000"/>
                            </a:schemeClr>
                          </a:solidFill>
                        </a:rPr>
                        <a:t>Use of zones</a:t>
                      </a:r>
                      <a:endParaRPr lang="en-GB" sz="1600" dirty="0" smtClean="0">
                        <a:solidFill>
                          <a:schemeClr val="accent6">
                            <a:lumMod val="50000"/>
                          </a:schemeClr>
                        </a:solidFill>
                      </a:endParaRPr>
                    </a:p>
                    <a:p>
                      <a:r>
                        <a:rPr lang="en-GB" sz="1600" dirty="0" smtClean="0">
                          <a:solidFill>
                            <a:schemeClr val="accent6">
                              <a:lumMod val="50000"/>
                            </a:schemeClr>
                          </a:solidFill>
                        </a:rPr>
                        <a:t>Seating</a:t>
                      </a:r>
                      <a:endParaRPr lang="en-GB" sz="1600" baseline="0" dirty="0" smtClean="0">
                        <a:solidFill>
                          <a:schemeClr val="accent6">
                            <a:lumMod val="50000"/>
                          </a:schemeClr>
                        </a:solidFill>
                      </a:endParaRPr>
                    </a:p>
                    <a:p>
                      <a:r>
                        <a:rPr lang="en-GB" sz="1600" baseline="0" dirty="0" smtClean="0">
                          <a:solidFill>
                            <a:schemeClr val="accent6">
                              <a:lumMod val="50000"/>
                            </a:schemeClr>
                          </a:solidFill>
                        </a:rPr>
                        <a:t>TV screens</a:t>
                      </a:r>
                    </a:p>
                  </a:txBody>
                  <a:tcPr/>
                </a:tc>
              </a:tr>
              <a:tr h="531059">
                <a:tc gridSpan="3">
                  <a:txBody>
                    <a:bodyPr/>
                    <a:lstStyle/>
                    <a:p>
                      <a:r>
                        <a:rPr lang="en-GB" sz="1600" dirty="0" smtClean="0">
                          <a:solidFill>
                            <a:schemeClr val="accent6">
                              <a:lumMod val="50000"/>
                            </a:schemeClr>
                          </a:solidFill>
                        </a:rPr>
                        <a:t>Reception</a:t>
                      </a:r>
                      <a:endParaRPr lang="en-GB" sz="1600" dirty="0">
                        <a:solidFill>
                          <a:schemeClr val="accent6">
                            <a:lumMod val="50000"/>
                          </a:schemeClr>
                        </a:solidFill>
                      </a:endParaRPr>
                    </a:p>
                  </a:txBody>
                  <a:tcPr/>
                </a:tc>
                <a:tc hMerge="1">
                  <a:txBody>
                    <a:bodyPr/>
                    <a:lstStyle/>
                    <a:p>
                      <a:endParaRPr lang="en-GB"/>
                    </a:p>
                  </a:txBody>
                  <a:tcPr/>
                </a:tc>
                <a:tc hMerge="1">
                  <a:txBody>
                    <a:bodyPr/>
                    <a:lstStyle/>
                    <a:p>
                      <a:endParaRPr lang="en-GB"/>
                    </a:p>
                  </a:txBody>
                  <a:tcPr/>
                </a:tc>
                <a:tc>
                  <a:txBody>
                    <a:bodyPr/>
                    <a:lstStyle/>
                    <a:p>
                      <a:r>
                        <a:rPr lang="en-GB" sz="1600" dirty="0" smtClean="0">
                          <a:solidFill>
                            <a:schemeClr val="accent6">
                              <a:lumMod val="50000"/>
                            </a:schemeClr>
                          </a:solidFill>
                        </a:rPr>
                        <a:t>How will this space be used?</a:t>
                      </a:r>
                    </a:p>
                    <a:p>
                      <a:r>
                        <a:rPr lang="en-GB" sz="1600" dirty="0" smtClean="0">
                          <a:solidFill>
                            <a:schemeClr val="accent6">
                              <a:lumMod val="50000"/>
                            </a:schemeClr>
                          </a:solidFill>
                        </a:rPr>
                        <a:t>Seating</a:t>
                      </a:r>
                    </a:p>
                    <a:p>
                      <a:r>
                        <a:rPr lang="en-GB" sz="1600" dirty="0" smtClean="0">
                          <a:solidFill>
                            <a:schemeClr val="accent6">
                              <a:lumMod val="50000"/>
                            </a:schemeClr>
                          </a:solidFill>
                        </a:rPr>
                        <a:t>Flooring</a:t>
                      </a:r>
                      <a:endParaRPr lang="en-GB" sz="1600" dirty="0">
                        <a:solidFill>
                          <a:schemeClr val="accent6">
                            <a:lumMod val="50000"/>
                          </a:schemeClr>
                        </a:solidFill>
                      </a:endParaRPr>
                    </a:p>
                  </a:txBody>
                  <a:tcPr/>
                </a:tc>
              </a:tr>
              <a:tr h="531059">
                <a:tc gridSpan="3">
                  <a:txBody>
                    <a:bodyPr/>
                    <a:lstStyle/>
                    <a:p>
                      <a:r>
                        <a:rPr lang="en-GB" sz="1600" dirty="0" smtClean="0">
                          <a:solidFill>
                            <a:schemeClr val="accent6">
                              <a:lumMod val="50000"/>
                            </a:schemeClr>
                          </a:solidFill>
                        </a:rPr>
                        <a:t>Gym</a:t>
                      </a:r>
                      <a:endParaRPr lang="en-GB" sz="1600" dirty="0">
                        <a:solidFill>
                          <a:schemeClr val="accent6">
                            <a:lumMod val="50000"/>
                          </a:schemeClr>
                        </a:solidFill>
                      </a:endParaRPr>
                    </a:p>
                  </a:txBody>
                  <a:tcPr/>
                </a:tc>
                <a:tc hMerge="1">
                  <a:txBody>
                    <a:bodyPr/>
                    <a:lstStyle/>
                    <a:p>
                      <a:endParaRPr lang="en-GB"/>
                    </a:p>
                  </a:txBody>
                  <a:tcPr/>
                </a:tc>
                <a:tc hMerge="1">
                  <a:txBody>
                    <a:bodyPr/>
                    <a:lstStyle/>
                    <a:p>
                      <a:endParaRPr lang="en-GB"/>
                    </a:p>
                  </a:txBody>
                  <a:tcPr/>
                </a:tc>
                <a:tc>
                  <a:txBody>
                    <a:bodyPr/>
                    <a:lstStyle/>
                    <a:p>
                      <a:r>
                        <a:rPr lang="en-GB" sz="1600" dirty="0" smtClean="0">
                          <a:solidFill>
                            <a:schemeClr val="accent6">
                              <a:lumMod val="50000"/>
                            </a:schemeClr>
                          </a:solidFill>
                        </a:rPr>
                        <a:t>Location, size and use</a:t>
                      </a:r>
                    </a:p>
                    <a:p>
                      <a:r>
                        <a:rPr lang="en-GB" sz="1600" dirty="0" smtClean="0">
                          <a:solidFill>
                            <a:schemeClr val="accent6">
                              <a:lumMod val="50000"/>
                            </a:schemeClr>
                          </a:solidFill>
                        </a:rPr>
                        <a:t>Hall use only vs. larger</a:t>
                      </a:r>
                      <a:r>
                        <a:rPr lang="en-GB" sz="1600" baseline="0" dirty="0" smtClean="0">
                          <a:solidFill>
                            <a:schemeClr val="accent6">
                              <a:lumMod val="50000"/>
                            </a:schemeClr>
                          </a:solidFill>
                        </a:rPr>
                        <a:t> public gym</a:t>
                      </a:r>
                      <a:endParaRPr lang="en-GB" sz="1600" dirty="0">
                        <a:solidFill>
                          <a:schemeClr val="accent6">
                            <a:lumMod val="50000"/>
                          </a:schemeClr>
                        </a:solidFill>
                      </a:endParaRPr>
                    </a:p>
                  </a:txBody>
                  <a:tcPr/>
                </a:tc>
              </a:tr>
              <a:tr h="531059">
                <a:tc gridSpan="3">
                  <a:txBody>
                    <a:bodyPr/>
                    <a:lstStyle/>
                    <a:p>
                      <a:r>
                        <a:rPr lang="en-GB" sz="1600" dirty="0" smtClean="0">
                          <a:solidFill>
                            <a:schemeClr val="accent6">
                              <a:lumMod val="50000"/>
                            </a:schemeClr>
                          </a:solidFill>
                        </a:rPr>
                        <a:t>Dance Studio</a:t>
                      </a:r>
                      <a:endParaRPr lang="en-GB" sz="1600" dirty="0">
                        <a:solidFill>
                          <a:schemeClr val="accent6">
                            <a:lumMod val="50000"/>
                          </a:schemeClr>
                        </a:solidFill>
                      </a:endParaRPr>
                    </a:p>
                  </a:txBody>
                  <a:tcPr/>
                </a:tc>
                <a:tc hMerge="1">
                  <a:txBody>
                    <a:bodyPr/>
                    <a:lstStyle/>
                    <a:p>
                      <a:endParaRPr lang="en-GB"/>
                    </a:p>
                  </a:txBody>
                  <a:tcPr/>
                </a:tc>
                <a:tc hMerge="1">
                  <a:txBody>
                    <a:bodyPr/>
                    <a:lstStyle/>
                    <a:p>
                      <a:endParaRPr lang="en-GB"/>
                    </a:p>
                  </a:txBody>
                  <a:tcPr/>
                </a:tc>
                <a:tc>
                  <a:txBody>
                    <a:bodyPr/>
                    <a:lstStyle/>
                    <a:p>
                      <a:r>
                        <a:rPr lang="en-GB" sz="1600" dirty="0" smtClean="0">
                          <a:solidFill>
                            <a:schemeClr val="accent6">
                              <a:lumMod val="50000"/>
                            </a:schemeClr>
                          </a:solidFill>
                        </a:rPr>
                        <a:t>Location and size</a:t>
                      </a:r>
                      <a:endParaRPr lang="en-GB" sz="1600" dirty="0">
                        <a:solidFill>
                          <a:schemeClr val="accent6">
                            <a:lumMod val="50000"/>
                          </a:schemeClr>
                        </a:solidFill>
                      </a:endParaRPr>
                    </a:p>
                  </a:txBody>
                  <a:tcPr/>
                </a:tc>
              </a:tr>
              <a:tr h="531059">
                <a:tc>
                  <a:txBody>
                    <a:bodyPr/>
                    <a:lstStyle/>
                    <a:p>
                      <a:r>
                        <a:rPr lang="en-GB" sz="1600" dirty="0" smtClean="0">
                          <a:solidFill>
                            <a:schemeClr val="accent6">
                              <a:lumMod val="50000"/>
                            </a:schemeClr>
                          </a:solidFill>
                        </a:rPr>
                        <a:t>Study space</a:t>
                      </a:r>
                      <a:endParaRPr lang="en-GB" sz="1600" dirty="0">
                        <a:solidFill>
                          <a:schemeClr val="accent6">
                            <a:lumMod val="50000"/>
                          </a:schemeClr>
                        </a:solidFill>
                      </a:endParaRPr>
                    </a:p>
                  </a:txBody>
                  <a:tcPr/>
                </a:tc>
                <a:tc>
                  <a:txBody>
                    <a:bodyPr/>
                    <a:lstStyle/>
                    <a:p>
                      <a:r>
                        <a:rPr lang="en-GB" sz="1600" dirty="0" smtClean="0">
                          <a:solidFill>
                            <a:schemeClr val="accent6">
                              <a:lumMod val="50000"/>
                            </a:schemeClr>
                          </a:solidFill>
                        </a:rPr>
                        <a:t>Music Rooms</a:t>
                      </a:r>
                      <a:endParaRPr lang="en-GB" sz="1600" dirty="0">
                        <a:solidFill>
                          <a:schemeClr val="accent6">
                            <a:lumMod val="50000"/>
                          </a:schemeClr>
                        </a:solidFill>
                      </a:endParaRPr>
                    </a:p>
                  </a:txBody>
                  <a:tcPr/>
                </a:tc>
                <a:tc>
                  <a:txBody>
                    <a:bodyPr/>
                    <a:lstStyle/>
                    <a:p>
                      <a:r>
                        <a:rPr lang="en-GB" sz="1600" dirty="0" smtClean="0">
                          <a:solidFill>
                            <a:schemeClr val="accent6">
                              <a:lumMod val="50000"/>
                            </a:schemeClr>
                          </a:solidFill>
                        </a:rPr>
                        <a:t>Union/</a:t>
                      </a:r>
                    </a:p>
                    <a:p>
                      <a:r>
                        <a:rPr lang="en-GB" sz="1600" dirty="0" smtClean="0">
                          <a:solidFill>
                            <a:schemeClr val="accent6">
                              <a:lumMod val="50000"/>
                            </a:schemeClr>
                          </a:solidFill>
                        </a:rPr>
                        <a:t>Innovation</a:t>
                      </a:r>
                      <a:r>
                        <a:rPr lang="en-GB" sz="1600" baseline="0" dirty="0" smtClean="0">
                          <a:solidFill>
                            <a:schemeClr val="accent6">
                              <a:lumMod val="50000"/>
                            </a:schemeClr>
                          </a:solidFill>
                        </a:rPr>
                        <a:t> hub</a:t>
                      </a:r>
                      <a:endParaRPr lang="en-GB" sz="1600" dirty="0">
                        <a:solidFill>
                          <a:schemeClr val="accent6">
                            <a:lumMod val="50000"/>
                          </a:schemeClr>
                        </a:solidFill>
                      </a:endParaRPr>
                    </a:p>
                  </a:txBody>
                  <a:tcPr/>
                </a:tc>
                <a:tc>
                  <a:txBody>
                    <a:bodyPr/>
                    <a:lstStyle/>
                    <a:p>
                      <a:r>
                        <a:rPr lang="en-GB" sz="1600" dirty="0" smtClean="0">
                          <a:solidFill>
                            <a:schemeClr val="accent6">
                              <a:lumMod val="50000"/>
                            </a:schemeClr>
                          </a:solidFill>
                        </a:rPr>
                        <a:t>Yes,</a:t>
                      </a:r>
                      <a:r>
                        <a:rPr lang="en-GB" sz="1600" baseline="0" dirty="0" smtClean="0">
                          <a:solidFill>
                            <a:schemeClr val="accent6">
                              <a:lumMod val="50000"/>
                            </a:schemeClr>
                          </a:solidFill>
                        </a:rPr>
                        <a:t> No, Size, Bookable, Non-bookable, How many?</a:t>
                      </a:r>
                      <a:endParaRPr lang="en-GB" sz="1600" dirty="0">
                        <a:solidFill>
                          <a:schemeClr val="accent6">
                            <a:lumMod val="50000"/>
                          </a:schemeClr>
                        </a:solidFill>
                      </a:endParaRPr>
                    </a:p>
                  </a:txBody>
                  <a:tcPr/>
                </a:tc>
              </a:tr>
              <a:tr h="531059">
                <a:tc gridSpan="3">
                  <a:txBody>
                    <a:bodyPr/>
                    <a:lstStyle/>
                    <a:p>
                      <a:r>
                        <a:rPr lang="en-GB" sz="1600" dirty="0" smtClean="0">
                          <a:solidFill>
                            <a:schemeClr val="accent6">
                              <a:lumMod val="50000"/>
                            </a:schemeClr>
                          </a:solidFill>
                        </a:rPr>
                        <a:t>Roof-top</a:t>
                      </a:r>
                      <a:r>
                        <a:rPr lang="en-GB" sz="1600" baseline="0" dirty="0" smtClean="0">
                          <a:solidFill>
                            <a:schemeClr val="accent6">
                              <a:lumMod val="50000"/>
                            </a:schemeClr>
                          </a:solidFill>
                        </a:rPr>
                        <a:t> terrace</a:t>
                      </a:r>
                      <a:endParaRPr lang="en-GB" sz="1600" dirty="0">
                        <a:solidFill>
                          <a:schemeClr val="accent6">
                            <a:lumMod val="50000"/>
                          </a:schemeClr>
                        </a:solidFill>
                      </a:endParaRPr>
                    </a:p>
                  </a:txBody>
                  <a:tcPr/>
                </a:tc>
                <a:tc hMerge="1">
                  <a:txBody>
                    <a:bodyPr/>
                    <a:lstStyle/>
                    <a:p>
                      <a:endParaRPr lang="en-GB"/>
                    </a:p>
                  </a:txBody>
                  <a:tcPr/>
                </a:tc>
                <a:tc hMerge="1">
                  <a:txBody>
                    <a:bodyPr/>
                    <a:lstStyle/>
                    <a:p>
                      <a:endParaRPr lang="en-GB"/>
                    </a:p>
                  </a:txBody>
                  <a:tcPr/>
                </a:tc>
                <a:tc>
                  <a:txBody>
                    <a:bodyPr/>
                    <a:lstStyle/>
                    <a:p>
                      <a:r>
                        <a:rPr lang="en-GB" sz="1600" dirty="0" smtClean="0">
                          <a:solidFill>
                            <a:schemeClr val="accent6">
                              <a:lumMod val="50000"/>
                            </a:schemeClr>
                          </a:solidFill>
                        </a:rPr>
                        <a:t>How will this space be used?</a:t>
                      </a:r>
                    </a:p>
                    <a:p>
                      <a:r>
                        <a:rPr lang="en-GB" sz="1600" dirty="0" smtClean="0">
                          <a:solidFill>
                            <a:schemeClr val="accent6">
                              <a:lumMod val="50000"/>
                            </a:schemeClr>
                          </a:solidFill>
                        </a:rPr>
                        <a:t>Seating</a:t>
                      </a:r>
                      <a:endParaRPr lang="en-GB" sz="1600" dirty="0">
                        <a:solidFill>
                          <a:schemeClr val="accent6">
                            <a:lumMod val="50000"/>
                          </a:schemeClr>
                        </a:solidFill>
                      </a:endParaRPr>
                    </a:p>
                  </a:txBody>
                  <a:tcPr/>
                </a:tc>
              </a:tr>
              <a:tr h="531059">
                <a:tc gridSpan="3">
                  <a:txBody>
                    <a:bodyPr/>
                    <a:lstStyle/>
                    <a:p>
                      <a:r>
                        <a:rPr lang="en-GB" sz="1600" dirty="0" smtClean="0">
                          <a:solidFill>
                            <a:schemeClr val="accent6">
                              <a:lumMod val="50000"/>
                            </a:schemeClr>
                          </a:solidFill>
                        </a:rPr>
                        <a:t>Retail</a:t>
                      </a:r>
                      <a:r>
                        <a:rPr lang="en-GB" sz="1600" baseline="0" dirty="0" smtClean="0">
                          <a:solidFill>
                            <a:schemeClr val="accent6">
                              <a:lumMod val="50000"/>
                            </a:schemeClr>
                          </a:solidFill>
                        </a:rPr>
                        <a:t> space</a:t>
                      </a:r>
                      <a:endParaRPr lang="en-GB" sz="1600" dirty="0">
                        <a:solidFill>
                          <a:schemeClr val="accent6">
                            <a:lumMod val="50000"/>
                          </a:schemeClr>
                        </a:solidFill>
                      </a:endParaRPr>
                    </a:p>
                  </a:txBody>
                  <a:tcPr/>
                </a:tc>
                <a:tc hMerge="1">
                  <a:txBody>
                    <a:bodyPr/>
                    <a:lstStyle/>
                    <a:p>
                      <a:endParaRPr lang="en-GB"/>
                    </a:p>
                  </a:txBody>
                  <a:tcPr/>
                </a:tc>
                <a:tc hMerge="1">
                  <a:txBody>
                    <a:bodyPr/>
                    <a:lstStyle/>
                    <a:p>
                      <a:endParaRPr lang="en-GB"/>
                    </a:p>
                  </a:txBody>
                  <a:tcPr/>
                </a:tc>
                <a:tc>
                  <a:txBody>
                    <a:bodyPr/>
                    <a:lstStyle/>
                    <a:p>
                      <a:r>
                        <a:rPr lang="en-GB" sz="1600" dirty="0" smtClean="0">
                          <a:solidFill>
                            <a:schemeClr val="accent6">
                              <a:lumMod val="50000"/>
                            </a:schemeClr>
                          </a:solidFill>
                        </a:rPr>
                        <a:t>Options?</a:t>
                      </a:r>
                      <a:endParaRPr lang="en-GB" sz="1600" dirty="0">
                        <a:solidFill>
                          <a:schemeClr val="accent6">
                            <a:lumMod val="50000"/>
                          </a:schemeClr>
                        </a:solidFill>
                      </a:endParaRPr>
                    </a:p>
                  </a:txBody>
                  <a:tcPr/>
                </a:tc>
              </a:tr>
            </a:tbl>
          </a:graphicData>
        </a:graphic>
      </p:graphicFrame>
      <p:pic>
        <p:nvPicPr>
          <p:cNvPr id="5" name="Picture 2" descr="C:\Users\rrana1\AppData\Local\Microsoft\Windows\Temporary Internet Files\Content.Outlook\3QI5HDZK\Berkeley First_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610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idx="1"/>
          </p:nvPr>
        </p:nvSpPr>
        <p:spPr>
          <a:xfrm>
            <a:off x="838200" y="1772816"/>
            <a:ext cx="7543800" cy="4627984"/>
          </a:xfrm>
        </p:spPr>
        <p:txBody>
          <a:bodyPr/>
          <a:lstStyle/>
          <a:p>
            <a:pPr>
              <a:buFont typeface="Wingdings" panose="05000000000000000000" pitchFamily="2" charset="2"/>
              <a:buChar char="§"/>
            </a:pPr>
            <a:endParaRPr lang="en-GB" i="1" dirty="0">
              <a:solidFill>
                <a:srgbClr val="FF0000"/>
              </a:solidFill>
            </a:endParaRPr>
          </a:p>
          <a:p>
            <a:pPr>
              <a:buFont typeface="Wingdings" panose="05000000000000000000" pitchFamily="2" charset="2"/>
              <a:buChar char="§"/>
            </a:pPr>
            <a:r>
              <a:rPr lang="en-GB" dirty="0"/>
              <a:t>We would very much appreciate your feedback to help shape the </a:t>
            </a:r>
            <a:r>
              <a:rPr lang="en-GB" dirty="0" smtClean="0"/>
              <a:t>communal spaces identified</a:t>
            </a:r>
          </a:p>
          <a:p>
            <a:pPr>
              <a:buFont typeface="Wingdings" panose="05000000000000000000" pitchFamily="2" charset="2"/>
              <a:buChar char="§"/>
            </a:pPr>
            <a:endParaRPr lang="en-GB" dirty="0"/>
          </a:p>
          <a:p>
            <a:pPr>
              <a:buFont typeface="Wingdings" panose="05000000000000000000" pitchFamily="2" charset="2"/>
              <a:buChar char="§"/>
            </a:pPr>
            <a:r>
              <a:rPr lang="en-GB" dirty="0"/>
              <a:t>A short survey will be uploaded on the Union website where you will get the opportunity to have your say</a:t>
            </a:r>
            <a:r>
              <a:rPr lang="en-GB" dirty="0" smtClean="0"/>
              <a:t>!</a:t>
            </a:r>
          </a:p>
          <a:p>
            <a:pPr>
              <a:buFont typeface="Wingdings" panose="05000000000000000000" pitchFamily="2" charset="2"/>
              <a:buChar char="§"/>
            </a:pPr>
            <a:endParaRPr lang="en-GB" dirty="0"/>
          </a:p>
          <a:p>
            <a:pPr>
              <a:buFont typeface="Wingdings" panose="05000000000000000000" pitchFamily="2" charset="2"/>
              <a:buChar char="§"/>
            </a:pPr>
            <a:r>
              <a:rPr lang="en-GB" dirty="0" smtClean="0"/>
              <a:t>The survey will be open on Friday, and will close of Wednesday 18 June.</a:t>
            </a:r>
            <a:endParaRPr lang="en-GB" b="1" u="sng" dirty="0" smtClean="0"/>
          </a:p>
          <a:p>
            <a:pPr>
              <a:buFont typeface="Wingdings" panose="05000000000000000000" pitchFamily="2" charset="2"/>
              <a:buChar char="§"/>
            </a:pPr>
            <a:endParaRPr lang="en-GB" b="1" u="sng" dirty="0"/>
          </a:p>
          <a:p>
            <a:pPr>
              <a:buFont typeface="Wingdings" panose="05000000000000000000" pitchFamily="2" charset="2"/>
              <a:buChar char="§"/>
            </a:pPr>
            <a:r>
              <a:rPr lang="en-GB" dirty="0" smtClean="0"/>
              <a:t>After the survey is closed and comments fed back to the design team, the results of the consultation will be communicated back to you.</a:t>
            </a:r>
            <a:endParaRPr lang="en-GB" dirty="0"/>
          </a:p>
        </p:txBody>
      </p:sp>
      <p:pic>
        <p:nvPicPr>
          <p:cNvPr id="4" name="Picture 2" descr="C:\Users\rrana1\AppData\Local\Microsoft\Windows\Temporary Internet Files\Content.Outlook\3QI5HDZK\Berkeley First_cmy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73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questions?</a:t>
            </a:r>
            <a:endParaRPr lang="en-GB" dirty="0"/>
          </a:p>
        </p:txBody>
      </p:sp>
    </p:spTree>
    <p:extLst>
      <p:ext uri="{BB962C8B-B14F-4D97-AF65-F5344CB8AC3E}">
        <p14:creationId xmlns:p14="http://schemas.microsoft.com/office/powerpoint/2010/main" val="147508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14.png"/>
          <p:cNvPicPr/>
          <p:nvPr/>
        </p:nvPicPr>
        <p:blipFill>
          <a:blip r:embed="rId2">
            <a:extLst/>
          </a:blip>
          <a:srcRect l="17901" t="11092" r="20383" b="6250"/>
          <a:stretch>
            <a:fillRect/>
          </a:stretch>
        </p:blipFill>
        <p:spPr>
          <a:xfrm>
            <a:off x="-1" y="-33322"/>
            <a:ext cx="9144002" cy="6885766"/>
          </a:xfrm>
          <a:prstGeom prst="rect">
            <a:avLst/>
          </a:prstGeom>
          <a:ln w="12700">
            <a:miter lim="400000"/>
          </a:ln>
        </p:spPr>
      </p:pic>
      <p:sp>
        <p:nvSpPr>
          <p:cNvPr id="210" name="Shape 210"/>
          <p:cNvSpPr/>
          <p:nvPr/>
        </p:nvSpPr>
        <p:spPr>
          <a:xfrm>
            <a:off x="3491880" y="226602"/>
            <a:ext cx="5472610" cy="4308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r">
              <a:defRPr sz="3200" b="1" spc="-100">
                <a:solidFill>
                  <a:srgbClr val="060101"/>
                </a:solidFill>
                <a:latin typeface="Swis721 Cn BT"/>
                <a:ea typeface="Swis721 Cn BT"/>
                <a:cs typeface="Swis721 Cn BT"/>
                <a:sym typeface="Swis721 Cn BT"/>
              </a:defRPr>
            </a:lvl1pPr>
          </a:lstStyle>
          <a:p>
            <a:pPr>
              <a:defRPr sz="1800" b="0" spc="0">
                <a:solidFill>
                  <a:srgbClr val="000000"/>
                </a:solidFill>
              </a:defRPr>
            </a:pPr>
            <a:r>
              <a:rPr lang="en-GB" sz="2800" kern="0" dirty="0" smtClean="0"/>
              <a:t>THE AREA </a:t>
            </a:r>
            <a:endParaRPr sz="2800" kern="0" dirty="0"/>
          </a:p>
        </p:txBody>
      </p:sp>
      <p:sp>
        <p:nvSpPr>
          <p:cNvPr id="211" name="Shape 211"/>
          <p:cNvSpPr/>
          <p:nvPr/>
        </p:nvSpPr>
        <p:spPr>
          <a:xfrm flipV="1">
            <a:off x="6156176" y="811375"/>
            <a:ext cx="2749005" cy="0"/>
          </a:xfrm>
          <a:prstGeom prst="line">
            <a:avLst/>
          </a:prstGeom>
          <a:ln>
            <a:solidFill>
              <a:srgbClr val="C00000"/>
            </a:solidFill>
          </a:ln>
        </p:spPr>
        <p:txBody>
          <a:bodyPr lIns="0" tIns="0" rIns="0" bIns="0"/>
          <a:lstStyle/>
          <a:p>
            <a:pPr defTabSz="457200">
              <a:defRPr sz="1200"/>
            </a:pPr>
            <a:endParaRPr sz="1200" kern="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66291262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Area</a:t>
            </a:r>
            <a:endParaRPr lang="en-GB" dirty="0"/>
          </a:p>
        </p:txBody>
      </p:sp>
      <p:sp>
        <p:nvSpPr>
          <p:cNvPr id="3" name="Content Placeholder 2"/>
          <p:cNvSpPr>
            <a:spLocks noGrp="1"/>
          </p:cNvSpPr>
          <p:nvPr>
            <p:ph idx="1"/>
          </p:nvPr>
        </p:nvSpPr>
        <p:spPr>
          <a:xfrm>
            <a:off x="467544" y="1556792"/>
            <a:ext cx="5845107" cy="4772000"/>
          </a:xfrm>
        </p:spPr>
        <p:txBody>
          <a:bodyPr/>
          <a:lstStyle/>
          <a:p>
            <a:pPr>
              <a:buFont typeface="Wingdings" panose="05000000000000000000" pitchFamily="2" charset="2"/>
              <a:buChar char="§"/>
            </a:pPr>
            <a:r>
              <a:rPr lang="en-GB" dirty="0" smtClean="0"/>
              <a:t>North Acton has a growing student community:</a:t>
            </a:r>
          </a:p>
          <a:p>
            <a:pPr lvl="1">
              <a:buFont typeface="Wingdings" panose="05000000000000000000" pitchFamily="2" charset="2"/>
              <a:buChar char="§"/>
            </a:pPr>
            <a:r>
              <a:rPr lang="en-GB" dirty="0"/>
              <a:t>The Costume Store – University of the Arts London</a:t>
            </a:r>
          </a:p>
          <a:p>
            <a:pPr lvl="1">
              <a:buFont typeface="Wingdings" panose="05000000000000000000" pitchFamily="2" charset="2"/>
              <a:buChar char="§"/>
            </a:pPr>
            <a:r>
              <a:rPr lang="en-GB" dirty="0"/>
              <a:t>The </a:t>
            </a:r>
            <a:r>
              <a:rPr lang="en-GB" dirty="0" err="1"/>
              <a:t>Lyra</a:t>
            </a:r>
            <a:r>
              <a:rPr lang="en-GB" dirty="0"/>
              <a:t> – Studio </a:t>
            </a:r>
            <a:r>
              <a:rPr lang="en-GB" dirty="0" smtClean="0"/>
              <a:t>Accommodation</a:t>
            </a:r>
          </a:p>
          <a:p>
            <a:pPr lvl="1">
              <a:buFont typeface="Wingdings" panose="05000000000000000000" pitchFamily="2" charset="2"/>
              <a:buChar char="§"/>
            </a:pPr>
            <a:r>
              <a:rPr lang="en-GB" dirty="0" smtClean="0"/>
              <a:t>Two stops on the Central Line from the College’s exciting new Imperial West campus</a:t>
            </a:r>
            <a:endParaRPr lang="en-GB" dirty="0"/>
          </a:p>
          <a:p>
            <a:pPr>
              <a:buFont typeface="Wingdings" panose="05000000000000000000" pitchFamily="2" charset="2"/>
              <a:buChar char="§"/>
            </a:pPr>
            <a:endParaRPr lang="en-GB" sz="1000" dirty="0" smtClean="0"/>
          </a:p>
          <a:p>
            <a:pPr>
              <a:buFont typeface="Wingdings" panose="05000000000000000000" pitchFamily="2" charset="2"/>
              <a:buChar char="§"/>
            </a:pPr>
            <a:r>
              <a:rPr lang="en-GB" dirty="0" smtClean="0"/>
              <a:t>Local amenities in the area include:</a:t>
            </a:r>
          </a:p>
          <a:p>
            <a:pPr lvl="1">
              <a:buFont typeface="Wingdings" panose="05000000000000000000" pitchFamily="2" charset="2"/>
              <a:buChar char="§"/>
            </a:pPr>
            <a:r>
              <a:rPr lang="en-GB" dirty="0" smtClean="0"/>
              <a:t>Tesco – 2 min walk</a:t>
            </a:r>
          </a:p>
          <a:p>
            <a:pPr lvl="1">
              <a:buFont typeface="Wingdings" panose="05000000000000000000" pitchFamily="2" charset="2"/>
              <a:buChar char="§"/>
            </a:pPr>
            <a:r>
              <a:rPr lang="en-GB" dirty="0" smtClean="0"/>
              <a:t>Asda Superstore – 10-15min walk</a:t>
            </a:r>
          </a:p>
          <a:p>
            <a:pPr lvl="1">
              <a:buFont typeface="Wingdings" panose="05000000000000000000" pitchFamily="2" charset="2"/>
              <a:buChar char="§"/>
            </a:pPr>
            <a:r>
              <a:rPr lang="en-GB" dirty="0"/>
              <a:t>NatWest Bank – 2 min walk</a:t>
            </a:r>
          </a:p>
          <a:p>
            <a:pPr lvl="1">
              <a:buFont typeface="Wingdings" panose="05000000000000000000" pitchFamily="2" charset="2"/>
              <a:buChar char="§"/>
            </a:pPr>
            <a:r>
              <a:rPr lang="en-GB" dirty="0" smtClean="0"/>
              <a:t>Westfield Shopping Centre – 7-8 min tube journey</a:t>
            </a:r>
          </a:p>
          <a:p>
            <a:pPr>
              <a:buFont typeface="Wingdings" panose="05000000000000000000" pitchFamily="2" charset="2"/>
              <a:buChar char="§"/>
            </a:pPr>
            <a:endParaRPr lang="en-GB" sz="1000" dirty="0"/>
          </a:p>
          <a:p>
            <a:pPr>
              <a:buFont typeface="Wingdings" panose="05000000000000000000" pitchFamily="2" charset="2"/>
              <a:buChar char="§"/>
            </a:pPr>
            <a:r>
              <a:rPr lang="en-GB" dirty="0" smtClean="0"/>
              <a:t>The area has excellent transport links:</a:t>
            </a:r>
          </a:p>
          <a:p>
            <a:pPr lvl="1">
              <a:buFont typeface="Wingdings" panose="05000000000000000000" pitchFamily="2" charset="2"/>
              <a:buChar char="§"/>
            </a:pPr>
            <a:r>
              <a:rPr lang="en-GB" dirty="0" smtClean="0"/>
              <a:t>Located 200m from North Acton tube (Central Line, </a:t>
            </a:r>
          </a:p>
          <a:p>
            <a:pPr marL="381000" lvl="1" indent="0">
              <a:buNone/>
            </a:pPr>
            <a:r>
              <a:rPr lang="en-GB" dirty="0"/>
              <a:t> </a:t>
            </a:r>
            <a:r>
              <a:rPr lang="en-GB" dirty="0" smtClean="0"/>
              <a:t>   Zone 2)</a:t>
            </a:r>
          </a:p>
          <a:p>
            <a:pPr lvl="1">
              <a:buFont typeface="Wingdings" panose="05000000000000000000" pitchFamily="2" charset="2"/>
              <a:buChar char="§"/>
            </a:pPr>
            <a:r>
              <a:rPr lang="en-GB" dirty="0" smtClean="0"/>
              <a:t>Will benefit from future development of </a:t>
            </a:r>
            <a:r>
              <a:rPr lang="en-GB" dirty="0" err="1" smtClean="0"/>
              <a:t>Crossrail</a:t>
            </a:r>
            <a:r>
              <a:rPr lang="en-GB" dirty="0" smtClean="0"/>
              <a:t> with Acton mainline becoming one of the new high speed stations in 2018</a:t>
            </a:r>
          </a:p>
          <a:p>
            <a:pPr lvl="1">
              <a:buFont typeface="Wingdings" panose="05000000000000000000" pitchFamily="2" charset="2"/>
              <a:buChar char="§"/>
            </a:pPr>
            <a:r>
              <a:rPr lang="en-GB" dirty="0" smtClean="0"/>
              <a:t>Five major London bus routes just a short walk away</a:t>
            </a:r>
          </a:p>
          <a:p>
            <a:pPr lvl="1">
              <a:buFont typeface="Wingdings" panose="05000000000000000000" pitchFamily="2" charset="2"/>
              <a:buChar char="§"/>
            </a:pPr>
            <a:endParaRPr lang="en-GB" dirty="0" smtClean="0"/>
          </a:p>
          <a:p>
            <a:pPr lvl="1">
              <a:buFont typeface="Wingdings" panose="05000000000000000000" pitchFamily="2" charset="2"/>
              <a:buChar char="§"/>
            </a:pPr>
            <a:endParaRPr lang="en-GB" dirty="0"/>
          </a:p>
          <a:p>
            <a:pPr>
              <a:buFont typeface="Wingdings" panose="05000000000000000000" pitchFamily="2" charset="2"/>
              <a:buChar char="§"/>
            </a:pPr>
            <a:endParaRPr lang="en-GB" dirty="0" smtClean="0"/>
          </a:p>
          <a:p>
            <a:pPr marL="381000" lvl="1" indent="0">
              <a:buNone/>
            </a:pPr>
            <a:endParaRPr lang="en-GB" dirty="0"/>
          </a:p>
        </p:txBody>
      </p:sp>
      <p:pic>
        <p:nvPicPr>
          <p:cNvPr id="4" name="image11.png"/>
          <p:cNvPicPr/>
          <p:nvPr/>
        </p:nvPicPr>
        <p:blipFill rotWithShape="1">
          <a:blip r:embed="rId2">
            <a:extLst/>
          </a:blip>
          <a:srcRect l="36723" t="36319" r="35627" b="33260"/>
          <a:stretch/>
        </p:blipFill>
        <p:spPr>
          <a:xfrm>
            <a:off x="6325373" y="1483476"/>
            <a:ext cx="2818535" cy="1805990"/>
          </a:xfrm>
          <a:prstGeom prst="rect">
            <a:avLst/>
          </a:prstGeom>
          <a:ln w="12700">
            <a:miter lim="400000"/>
          </a:ln>
        </p:spPr>
      </p:pic>
      <p:pic>
        <p:nvPicPr>
          <p:cNvPr id="6146" name="Picture 2" descr="http://www.laidlaw.net/dotnetnuke/Portals/0/Image/case-studies/WestfieldExterior-610x540.png"/>
          <p:cNvPicPr>
            <a:picLocks noChangeAspect="1" noChangeArrowheads="1"/>
          </p:cNvPicPr>
          <p:nvPr/>
        </p:nvPicPr>
        <p:blipFill rotWithShape="1">
          <a:blip r:embed="rId3">
            <a:extLst>
              <a:ext uri="{28A0092B-C50C-407E-A947-70E740481C1C}">
                <a14:useLocalDpi xmlns:a14="http://schemas.microsoft.com/office/drawing/2010/main" val="0"/>
              </a:ext>
            </a:extLst>
          </a:blip>
          <a:srcRect b="5678"/>
          <a:stretch/>
        </p:blipFill>
        <p:spPr bwMode="auto">
          <a:xfrm>
            <a:off x="6325373" y="3289467"/>
            <a:ext cx="2818535" cy="17694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tubewalker.com/images/central/perivale_and_ealing_broadway_to_shepherds_bush/570/perivale_and_ealing_broadway_to_shepherds_bush064.jpg"/>
          <p:cNvPicPr>
            <a:picLocks noChangeAspect="1" noChangeArrowheads="1"/>
          </p:cNvPicPr>
          <p:nvPr/>
        </p:nvPicPr>
        <p:blipFill rotWithShape="1">
          <a:blip r:embed="rId4">
            <a:extLst>
              <a:ext uri="{28A0092B-C50C-407E-A947-70E740481C1C}">
                <a14:useLocalDpi xmlns:a14="http://schemas.microsoft.com/office/drawing/2010/main" val="0"/>
              </a:ext>
            </a:extLst>
          </a:blip>
          <a:srcRect b="13538"/>
          <a:stretch/>
        </p:blipFill>
        <p:spPr bwMode="auto">
          <a:xfrm>
            <a:off x="6312651" y="5058888"/>
            <a:ext cx="2835076" cy="1799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rrana1\AppData\Local\Microsoft\Windows\Temporary Internet Files\Content.Outlook\3QI5HDZK\Berkeley First_cmy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4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Planning</a:t>
            </a:r>
            <a:endParaRPr lang="en-GB" dirty="0"/>
          </a:p>
        </p:txBody>
      </p:sp>
      <p:sp>
        <p:nvSpPr>
          <p:cNvPr id="3" name="Content Placeholder 2"/>
          <p:cNvSpPr>
            <a:spLocks noGrp="1"/>
          </p:cNvSpPr>
          <p:nvPr>
            <p:ph idx="1"/>
          </p:nvPr>
        </p:nvSpPr>
        <p:spPr>
          <a:xfrm>
            <a:off x="432259" y="1772816"/>
            <a:ext cx="4885928" cy="4601716"/>
          </a:xfrm>
        </p:spPr>
        <p:txBody>
          <a:bodyPr/>
          <a:lstStyle/>
          <a:p>
            <a:pPr>
              <a:buFont typeface="Wingdings" panose="05000000000000000000" pitchFamily="2" charset="2"/>
              <a:buChar char="§"/>
            </a:pPr>
            <a:r>
              <a:rPr lang="en-GB" dirty="0" smtClean="0"/>
              <a:t>Scheme has been granted planning for a student accommodation building with 659 bedrooms ensuite bedrooms for 693 students and 14 wardening staff</a:t>
            </a:r>
          </a:p>
          <a:p>
            <a:pPr>
              <a:buFont typeface="Wingdings" panose="05000000000000000000" pitchFamily="2" charset="2"/>
              <a:buChar char="§"/>
            </a:pPr>
            <a:endParaRPr lang="en-GB" dirty="0" smtClean="0"/>
          </a:p>
          <a:p>
            <a:pPr>
              <a:buFont typeface="Wingdings" panose="05000000000000000000" pitchFamily="2" charset="2"/>
              <a:buChar char="§"/>
            </a:pPr>
            <a:r>
              <a:rPr lang="en-GB" dirty="0" smtClean="0"/>
              <a:t>Mixture of cluster bedrooms (12 ½ </a:t>
            </a:r>
            <a:r>
              <a:rPr lang="en-GB" dirty="0" err="1" smtClean="0"/>
              <a:t>sqm</a:t>
            </a:r>
            <a:r>
              <a:rPr lang="en-GB" dirty="0" smtClean="0"/>
              <a:t>), twin rooms (25 </a:t>
            </a:r>
            <a:r>
              <a:rPr lang="en-GB" dirty="0" err="1" smtClean="0"/>
              <a:t>sqm</a:t>
            </a:r>
            <a:r>
              <a:rPr lang="en-GB" dirty="0" smtClean="0"/>
              <a:t>) and accessible rooms</a:t>
            </a:r>
          </a:p>
          <a:p>
            <a:pPr>
              <a:buFont typeface="Wingdings" panose="05000000000000000000" pitchFamily="2" charset="2"/>
              <a:buChar char="§"/>
            </a:pPr>
            <a:endParaRPr lang="en-GB" dirty="0" smtClean="0"/>
          </a:p>
          <a:p>
            <a:pPr>
              <a:buFont typeface="Wingdings" panose="05000000000000000000" pitchFamily="2" charset="2"/>
              <a:buChar char="§"/>
            </a:pPr>
            <a:r>
              <a:rPr lang="en-GB" dirty="0" smtClean="0"/>
              <a:t>5-8 bedroom clusters with their own kitchen/living room space</a:t>
            </a:r>
          </a:p>
          <a:p>
            <a:pPr>
              <a:buFont typeface="Wingdings" panose="05000000000000000000" pitchFamily="2" charset="2"/>
              <a:buChar char="§"/>
            </a:pPr>
            <a:endParaRPr lang="en-GB" dirty="0" smtClean="0"/>
          </a:p>
          <a:p>
            <a:pPr>
              <a:buFont typeface="Wingdings" panose="05000000000000000000" pitchFamily="2" charset="2"/>
              <a:buChar char="§"/>
            </a:pPr>
            <a:r>
              <a:rPr lang="en-GB" dirty="0" smtClean="0"/>
              <a:t>Will include student support facilities – laundry, 24/7 reception, cycle storage, etc.</a:t>
            </a:r>
          </a:p>
          <a:p>
            <a:pPr>
              <a:buFont typeface="Wingdings" panose="05000000000000000000" pitchFamily="2" charset="2"/>
              <a:buChar char="§"/>
            </a:pPr>
            <a:endParaRPr lang="en-GB" dirty="0" smtClean="0"/>
          </a:p>
          <a:p>
            <a:pPr>
              <a:buFont typeface="Wingdings" panose="05000000000000000000" pitchFamily="2" charset="2"/>
              <a:buChar char="§"/>
            </a:pPr>
            <a:r>
              <a:rPr lang="en-GB" dirty="0" smtClean="0"/>
              <a:t>Commercial and retail space including bar/restaurant and coffee shop</a:t>
            </a:r>
          </a:p>
          <a:p>
            <a:pPr>
              <a:buFont typeface="Wingdings" panose="05000000000000000000" pitchFamily="2" charset="2"/>
              <a:buChar char="§"/>
            </a:pPr>
            <a:endParaRPr lang="en-GB" dirty="0" smtClean="0"/>
          </a:p>
          <a:p>
            <a:pPr>
              <a:buFont typeface="Wingdings" panose="05000000000000000000" pitchFamily="2" charset="2"/>
              <a:buChar char="§"/>
            </a:pPr>
            <a:endParaRPr lang="en-GB" dirty="0"/>
          </a:p>
        </p:txBody>
      </p:sp>
      <p:pic>
        <p:nvPicPr>
          <p:cNvPr id="5" name="image10.jpeg"/>
          <p:cNvPicPr/>
          <p:nvPr/>
        </p:nvPicPr>
        <p:blipFill>
          <a:blip r:embed="rId2">
            <a:extLst/>
          </a:blip>
          <a:srcRect l="19672"/>
          <a:stretch>
            <a:fillRect/>
          </a:stretch>
        </p:blipFill>
        <p:spPr>
          <a:xfrm>
            <a:off x="5148064" y="3212976"/>
            <a:ext cx="2690033" cy="2232003"/>
          </a:xfrm>
          <a:prstGeom prst="rect">
            <a:avLst/>
          </a:prstGeom>
          <a:ln>
            <a:noFill/>
          </a:ln>
          <a:effectLst>
            <a:outerShdw blurRad="292100" dist="139700" dir="2700000" algn="tl" rotWithShape="0">
              <a:srgbClr val="333333">
                <a:alpha val="65000"/>
              </a:srgbClr>
            </a:outerShdw>
          </a:effectLst>
        </p:spPr>
      </p:pic>
      <p:pic>
        <p:nvPicPr>
          <p:cNvPr id="6" name="image9.jpeg" descr="Z:\BG\BF\BF-Shared\ONE VICTORIA ROAD, ACTON\Technical\Drawings &amp; Spec's, Reports &amp; Surveys\Drawings\Architect\CGI's\1723_03_D7761_Marketing_3k_200912.jpg"/>
          <p:cNvPicPr/>
          <p:nvPr/>
        </p:nvPicPr>
        <p:blipFill>
          <a:blip r:embed="rId3">
            <a:extLst/>
          </a:blip>
          <a:srcRect r="20916"/>
          <a:stretch>
            <a:fillRect/>
          </a:stretch>
        </p:blipFill>
        <p:spPr>
          <a:xfrm>
            <a:off x="6983392" y="5103606"/>
            <a:ext cx="2160608" cy="1772816"/>
          </a:xfrm>
          <a:prstGeom prst="rect">
            <a:avLst/>
          </a:prstGeom>
          <a:ln w="12700">
            <a:miter lim="400000"/>
          </a:ln>
        </p:spPr>
      </p:pic>
      <p:pic>
        <p:nvPicPr>
          <p:cNvPr id="4" name="image11.jpeg" descr="Z:\BG\BF\BF-Shared\ONE VICTORIA ROAD, ACTON\Technical\Drawings &amp; Spec's, Reports &amp; Surveys\Drawings\Architect\CGI's\Artists impression of One Victoria Road at night.jpg"/>
          <p:cNvPicPr/>
          <p:nvPr/>
        </p:nvPicPr>
        <p:blipFill>
          <a:blip r:embed="rId4">
            <a:extLst/>
          </a:blip>
          <a:stretch>
            <a:fillRect/>
          </a:stretch>
        </p:blipFill>
        <p:spPr>
          <a:xfrm>
            <a:off x="6804248" y="1471975"/>
            <a:ext cx="2376632" cy="2042833"/>
          </a:xfrm>
          <a:prstGeom prst="rect">
            <a:avLst/>
          </a:prstGeom>
          <a:ln w="12700">
            <a:miter lim="400000"/>
          </a:ln>
        </p:spPr>
      </p:pic>
      <p:pic>
        <p:nvPicPr>
          <p:cNvPr id="7" name="Picture 2" descr="C:\Users\rrana1\AppData\Local\Microsoft\Windows\Temporary Internet Files\Content.Outlook\3QI5HDZK\Berkeley First_cmy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38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
            </a:r>
            <a:r>
              <a:rPr lang="en-GB" dirty="0" smtClean="0"/>
              <a:t>rogramme</a:t>
            </a:r>
            <a:endParaRPr lang="en-GB" dirty="0"/>
          </a:p>
        </p:txBody>
      </p:sp>
      <p:sp>
        <p:nvSpPr>
          <p:cNvPr id="3" name="Content Placeholder 2"/>
          <p:cNvSpPr>
            <a:spLocks noGrp="1"/>
          </p:cNvSpPr>
          <p:nvPr>
            <p:ph idx="1"/>
          </p:nvPr>
        </p:nvSpPr>
        <p:spPr>
          <a:xfrm>
            <a:off x="755576" y="1628800"/>
            <a:ext cx="7543800" cy="4844008"/>
          </a:xfrm>
        </p:spPr>
        <p:txBody>
          <a:bodyPr/>
          <a:lstStyle/>
          <a:p>
            <a:pPr>
              <a:buFont typeface="Wingdings" panose="05000000000000000000" pitchFamily="2" charset="2"/>
              <a:buChar char="§"/>
            </a:pPr>
            <a:r>
              <a:rPr lang="en-GB" dirty="0" smtClean="0"/>
              <a:t>Planning consent granted 			December 2012</a:t>
            </a:r>
          </a:p>
          <a:p>
            <a:pPr>
              <a:buFont typeface="Wingdings" panose="05000000000000000000" pitchFamily="2" charset="2"/>
              <a:buChar char="§"/>
            </a:pPr>
            <a:r>
              <a:rPr lang="en-GB" dirty="0" smtClean="0"/>
              <a:t>Demolition completed				May 2013</a:t>
            </a:r>
          </a:p>
          <a:p>
            <a:pPr>
              <a:buFont typeface="Wingdings" panose="05000000000000000000" pitchFamily="2" charset="2"/>
              <a:buChar char="§"/>
            </a:pPr>
            <a:r>
              <a:rPr lang="en-GB" dirty="0" smtClean="0"/>
              <a:t>Student Design Workshop			May 2013</a:t>
            </a:r>
          </a:p>
          <a:p>
            <a:pPr>
              <a:buFont typeface="Wingdings" panose="05000000000000000000" pitchFamily="2" charset="2"/>
              <a:buChar char="§"/>
            </a:pPr>
            <a:r>
              <a:rPr lang="en-GB" dirty="0" smtClean="0"/>
              <a:t>Ground works commenced			June 2013</a:t>
            </a:r>
          </a:p>
          <a:p>
            <a:pPr>
              <a:buFont typeface="Wingdings" panose="05000000000000000000" pitchFamily="2" charset="2"/>
              <a:buChar char="§"/>
            </a:pPr>
            <a:r>
              <a:rPr lang="en-GB" dirty="0"/>
              <a:t>Basement complete 				December 2013</a:t>
            </a:r>
          </a:p>
          <a:p>
            <a:pPr>
              <a:buFont typeface="Wingdings" panose="05000000000000000000" pitchFamily="2" charset="2"/>
              <a:buChar char="§"/>
            </a:pPr>
            <a:r>
              <a:rPr lang="en-GB" dirty="0"/>
              <a:t>Fit-out commenced				March 2014</a:t>
            </a:r>
          </a:p>
          <a:p>
            <a:pPr>
              <a:buFont typeface="Wingdings" panose="05000000000000000000" pitchFamily="2" charset="2"/>
              <a:buChar char="§"/>
            </a:pPr>
            <a:r>
              <a:rPr lang="en-GB" dirty="0" smtClean="0"/>
              <a:t>Sabbaticals Tour				April 2014</a:t>
            </a:r>
          </a:p>
          <a:p>
            <a:pPr>
              <a:buFont typeface="Wingdings" panose="05000000000000000000" pitchFamily="2" charset="2"/>
              <a:buChar char="§"/>
            </a:pPr>
            <a:r>
              <a:rPr lang="en-GB" dirty="0" smtClean="0"/>
              <a:t>Topping out ceremony				June 2014</a:t>
            </a:r>
          </a:p>
          <a:p>
            <a:pPr>
              <a:buFont typeface="Wingdings" panose="05000000000000000000" pitchFamily="2" charset="2"/>
              <a:buChar char="§"/>
            </a:pPr>
            <a:r>
              <a:rPr lang="en-GB" dirty="0" smtClean="0"/>
              <a:t>Student design consultation			June 2014</a:t>
            </a:r>
          </a:p>
          <a:p>
            <a:pPr>
              <a:buFont typeface="Wingdings" panose="05000000000000000000" pitchFamily="2" charset="2"/>
              <a:buChar char="§"/>
            </a:pPr>
            <a:r>
              <a:rPr lang="en-GB" dirty="0" smtClean="0"/>
              <a:t>Freeze final design				End-June 2014</a:t>
            </a:r>
          </a:p>
          <a:p>
            <a:pPr>
              <a:buFont typeface="Wingdings" panose="05000000000000000000" pitchFamily="2" charset="2"/>
              <a:buChar char="§"/>
            </a:pPr>
            <a:r>
              <a:rPr lang="en-GB" dirty="0"/>
              <a:t>First unit complete				August 2014</a:t>
            </a:r>
          </a:p>
          <a:p>
            <a:pPr>
              <a:buFont typeface="Wingdings" panose="05000000000000000000" pitchFamily="2" charset="2"/>
              <a:buChar char="§"/>
            </a:pPr>
            <a:r>
              <a:rPr lang="en-GB" dirty="0"/>
              <a:t>Internal fit-out complete				July 2015</a:t>
            </a:r>
          </a:p>
          <a:p>
            <a:pPr>
              <a:buFont typeface="Wingdings" panose="05000000000000000000" pitchFamily="2" charset="2"/>
              <a:buChar char="§"/>
            </a:pPr>
            <a:r>
              <a:rPr lang="en-GB" dirty="0" smtClean="0"/>
              <a:t>Landscaping 					August 2015</a:t>
            </a:r>
          </a:p>
          <a:p>
            <a:pPr>
              <a:buFont typeface="Wingdings" panose="05000000000000000000" pitchFamily="2" charset="2"/>
              <a:buChar char="§"/>
            </a:pPr>
            <a:r>
              <a:rPr lang="en-GB" dirty="0" smtClean="0"/>
              <a:t>Handover					August 2015</a:t>
            </a:r>
            <a:endParaRPr lang="en-GB" b="1" dirty="0"/>
          </a:p>
          <a:p>
            <a:pPr marL="0" indent="0"/>
            <a:r>
              <a:rPr lang="en-GB" b="1" dirty="0"/>
              <a:t> </a:t>
            </a:r>
            <a:r>
              <a:rPr lang="en-GB" b="1" dirty="0" smtClean="0"/>
              <a:t>                          Ready for academic year 2015/16</a:t>
            </a:r>
          </a:p>
          <a:p>
            <a:pPr>
              <a:buFont typeface="Wingdings" panose="05000000000000000000" pitchFamily="2" charset="2"/>
              <a:buChar char="§"/>
            </a:pPr>
            <a:endParaRPr lang="en-GB" dirty="0" smtClean="0"/>
          </a:p>
        </p:txBody>
      </p:sp>
      <p:pic>
        <p:nvPicPr>
          <p:cNvPr id="4" name="Picture 2" descr="C:\Users\rrana1\AppData\Local\Microsoft\Windows\Temporary Internet Files\Content.Outlook\3QI5HDZK\Berkeley First_cmy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47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New Village</a:t>
            </a:r>
            <a:endParaRPr lang="en-GB" dirty="0"/>
          </a:p>
        </p:txBody>
      </p:sp>
      <p:sp>
        <p:nvSpPr>
          <p:cNvPr id="3" name="Content Placeholder 2"/>
          <p:cNvSpPr>
            <a:spLocks noGrp="1"/>
          </p:cNvSpPr>
          <p:nvPr>
            <p:ph idx="1"/>
          </p:nvPr>
        </p:nvSpPr>
        <p:spPr/>
        <p:txBody>
          <a:bodyPr/>
          <a:lstStyle/>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4784"/>
            <a:ext cx="9144000"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1844824"/>
            <a:ext cx="2736304" cy="3139321"/>
          </a:xfrm>
          <a:prstGeom prst="rect">
            <a:avLst/>
          </a:prstGeom>
          <a:noFill/>
        </p:spPr>
        <p:txBody>
          <a:bodyPr wrap="square" rtlCol="0">
            <a:spAutoFit/>
          </a:bodyPr>
          <a:lstStyle/>
          <a:p>
            <a:pPr marL="342900" indent="-342900">
              <a:buAutoNum type="arabicPeriod"/>
            </a:pPr>
            <a:r>
              <a:rPr lang="en-GB" dirty="0" smtClean="0"/>
              <a:t>Commercial and community space – planning requirement</a:t>
            </a:r>
          </a:p>
          <a:p>
            <a:pPr marL="342900" indent="-342900">
              <a:buAutoNum type="arabicPeriod"/>
            </a:pPr>
            <a:endParaRPr lang="en-GB" dirty="0" smtClean="0"/>
          </a:p>
          <a:p>
            <a:pPr marL="342900" indent="-342900">
              <a:buAutoNum type="arabicPeriod"/>
            </a:pPr>
            <a:r>
              <a:rPr lang="en-GB" dirty="0" smtClean="0"/>
              <a:t>Bedrooms and kitchen/diners</a:t>
            </a:r>
          </a:p>
          <a:p>
            <a:pPr marL="342900" indent="-342900">
              <a:buAutoNum type="arabicPeriod"/>
            </a:pPr>
            <a:endParaRPr lang="en-GB" dirty="0" smtClean="0"/>
          </a:p>
          <a:p>
            <a:pPr marL="342900" indent="-342900">
              <a:buAutoNum type="arabicPeriod"/>
            </a:pPr>
            <a:r>
              <a:rPr lang="en-GB" b="1" dirty="0" smtClean="0">
                <a:solidFill>
                  <a:srgbClr val="FF0000"/>
                </a:solidFill>
              </a:rPr>
              <a:t>Communal spaces to enhance residential experience</a:t>
            </a:r>
            <a:endParaRPr lang="en-GB" b="1" dirty="0">
              <a:solidFill>
                <a:srgbClr val="FF0000"/>
              </a:solidFill>
            </a:endParaRPr>
          </a:p>
        </p:txBody>
      </p:sp>
    </p:spTree>
    <p:extLst>
      <p:ext uri="{BB962C8B-B14F-4D97-AF65-F5344CB8AC3E}">
        <p14:creationId xmlns:p14="http://schemas.microsoft.com/office/powerpoint/2010/main" val="214011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Site layout – May 2013, pre-student design workshop</a:t>
            </a:r>
            <a:endParaRPr lang="en-GB"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507" t="19923" b="16034"/>
          <a:stretch/>
        </p:blipFill>
        <p:spPr bwMode="auto">
          <a:xfrm>
            <a:off x="-15392" y="1484784"/>
            <a:ext cx="9159391" cy="537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rrana1\AppData\Local\Microsoft\Windows\Temporary Internet Files\Content.Outlook\3QI5HDZK\Berkeley First_cmy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375" y="68571"/>
            <a:ext cx="1401628" cy="5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11714"/>
      </p:ext>
    </p:extLst>
  </p:cSld>
  <p:clrMapOvr>
    <a:masterClrMapping/>
  </p:clrMapOvr>
</p:sld>
</file>

<file path=ppt/theme/theme1.xml><?xml version="1.0" encoding="utf-8"?>
<a:theme xmlns:a="http://schemas.openxmlformats.org/drawingml/2006/main" name="PresentationImperialTemplate">
  <a:themeElements>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fontScheme name="Standarddesign">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lnDef>
  </a:objectDefaults>
  <a:extraClrSchemeLst>
    <a:extraClrScheme>
      <a:clrScheme name="Standard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PresentationImperialTemplate</Template>
  <TotalTime>1155</TotalTime>
  <Words>1165</Words>
  <Application>Microsoft Office PowerPoint</Application>
  <PresentationFormat>On-screen Show (4:3)</PresentationFormat>
  <Paragraphs>238</Paragraphs>
  <Slides>34</Slides>
  <Notes>13</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PresentationImperialTemplate</vt:lpstr>
      <vt:lpstr>Default</vt:lpstr>
      <vt:lpstr>One Victoria Road Student Consultation Presentation  Wednesday 4 June 2014, 17:00 Union Dining Hall, Beit Quadrangle  </vt:lpstr>
      <vt:lpstr>What are we going to cover?</vt:lpstr>
      <vt:lpstr>PowerPoint Presentation</vt:lpstr>
      <vt:lpstr>PowerPoint Presentation</vt:lpstr>
      <vt:lpstr>The Area</vt:lpstr>
      <vt:lpstr>Planning</vt:lpstr>
      <vt:lpstr>Programme</vt:lpstr>
      <vt:lpstr>Our New Village</vt:lpstr>
      <vt:lpstr>Site layout – May 2013, pre-student design workshop</vt:lpstr>
      <vt:lpstr>1. COMMERCIAL AND COMMUNITY  REQUIREMENTS OF PLANNING</vt:lpstr>
      <vt:lpstr>Commercial and Community Space Approved in Planning</vt:lpstr>
      <vt:lpstr>The Restaurant /Bar</vt:lpstr>
      <vt:lpstr>The Coffee Shop</vt:lpstr>
      <vt:lpstr>2. Bedrooms and kitchen/ diners</vt:lpstr>
      <vt:lpstr>Cluster accommodation layout</vt:lpstr>
      <vt:lpstr>Feedback from May 2013</vt:lpstr>
      <vt:lpstr>Ensuite bedroom</vt:lpstr>
      <vt:lpstr>Kitchen/Diner</vt:lpstr>
      <vt:lpstr>Layout post-May 2013 student design workshop</vt:lpstr>
      <vt:lpstr>3. Communal Spaces to Enhance the residential experience </vt:lpstr>
      <vt:lpstr>The common room   (259 sqm)</vt:lpstr>
      <vt:lpstr>The common room</vt:lpstr>
      <vt:lpstr>The common room</vt:lpstr>
      <vt:lpstr>The reception area (250 sqm)</vt:lpstr>
      <vt:lpstr>The reception</vt:lpstr>
      <vt:lpstr>The reception area, introducing student suggestions</vt:lpstr>
      <vt:lpstr>Communal and retail space layout – your views?</vt:lpstr>
      <vt:lpstr>Other communal areas</vt:lpstr>
      <vt:lpstr>Other communal spaces</vt:lpstr>
      <vt:lpstr>Other communal spaces</vt:lpstr>
      <vt:lpstr>Other spaces</vt:lpstr>
      <vt:lpstr>Student input required for communal spaces</vt:lpstr>
      <vt:lpstr>Next steps</vt:lpstr>
      <vt:lpstr>questions?</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Victoria Road Student Consultation Presentation  Wednesday 4 June, 17:00 Union Dining Hall, Beit Quadrangle</dc:title>
  <dc:creator>Rana, Ria</dc:creator>
  <cp:lastModifiedBy>Rana, Ria</cp:lastModifiedBy>
  <cp:revision>75</cp:revision>
  <cp:lastPrinted>2014-06-03T09:31:11Z</cp:lastPrinted>
  <dcterms:created xsi:type="dcterms:W3CDTF">2014-05-30T09:21:01Z</dcterms:created>
  <dcterms:modified xsi:type="dcterms:W3CDTF">2014-06-04T15:34:33Z</dcterms:modified>
</cp:coreProperties>
</file>