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handoutMasterIdLst>
    <p:handoutMasterId r:id="rId61"/>
  </p:handoutMasterIdLst>
  <p:sldIdLst>
    <p:sldId id="323" r:id="rId2"/>
    <p:sldId id="317" r:id="rId3"/>
    <p:sldId id="318" r:id="rId4"/>
    <p:sldId id="321" r:id="rId5"/>
    <p:sldId id="319" r:id="rId6"/>
    <p:sldId id="320" r:id="rId7"/>
    <p:sldId id="322" r:id="rId8"/>
    <p:sldId id="256" r:id="rId9"/>
    <p:sldId id="259" r:id="rId10"/>
    <p:sldId id="326" r:id="rId11"/>
    <p:sldId id="258" r:id="rId12"/>
    <p:sldId id="269" r:id="rId13"/>
    <p:sldId id="270" r:id="rId14"/>
    <p:sldId id="271" r:id="rId15"/>
    <p:sldId id="261" r:id="rId16"/>
    <p:sldId id="272" r:id="rId17"/>
    <p:sldId id="273" r:id="rId18"/>
    <p:sldId id="274" r:id="rId19"/>
    <p:sldId id="275" r:id="rId20"/>
    <p:sldId id="276" r:id="rId21"/>
    <p:sldId id="277" r:id="rId22"/>
    <p:sldId id="278" r:id="rId23"/>
    <p:sldId id="330" r:id="rId24"/>
    <p:sldId id="260" r:id="rId25"/>
    <p:sldId id="333" r:id="rId26"/>
    <p:sldId id="334" r:id="rId27"/>
    <p:sldId id="335" r:id="rId28"/>
    <p:sldId id="279" r:id="rId29"/>
    <p:sldId id="280" r:id="rId30"/>
    <p:sldId id="281" r:id="rId31"/>
    <p:sldId id="282" r:id="rId32"/>
    <p:sldId id="327" r:id="rId33"/>
    <p:sldId id="283" r:id="rId34"/>
    <p:sldId id="287" r:id="rId35"/>
    <p:sldId id="267" r:id="rId36"/>
    <p:sldId id="324" r:id="rId37"/>
    <p:sldId id="292" r:id="rId38"/>
    <p:sldId id="328" r:id="rId39"/>
    <p:sldId id="329" r:id="rId40"/>
    <p:sldId id="331" r:id="rId41"/>
    <p:sldId id="296" r:id="rId42"/>
    <p:sldId id="262"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268" r:id="rId56"/>
    <p:sldId id="312" r:id="rId57"/>
    <p:sldId id="313" r:id="rId58"/>
    <p:sldId id="314" r:id="rId59"/>
  </p:sldIdLst>
  <p:sldSz cx="9144000" cy="5143500" type="screen16x9"/>
  <p:notesSz cx="9926638" cy="14355763"/>
  <p:custDataLst>
    <p:tags r:id="rId6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008C"/>
    <a:srgbClr val="FF007C"/>
    <a:srgbClr val="FF0074"/>
    <a:srgbClr val="CF1571"/>
    <a:srgbClr val="CF005D"/>
    <a:srgbClr val="CC006A"/>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302" autoAdjust="0"/>
  </p:normalViewPr>
  <p:slideViewPr>
    <p:cSldViewPr snapToGrid="0" snapToObjects="1">
      <p:cViewPr varScale="1">
        <p:scale>
          <a:sx n="100" d="100"/>
          <a:sy n="100" d="100"/>
        </p:scale>
        <p:origin x="-702" y="-96"/>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1543" cy="717788"/>
          </a:xfrm>
          <a:prstGeom prst="rect">
            <a:avLst/>
          </a:prstGeom>
        </p:spPr>
        <p:txBody>
          <a:bodyPr vert="horz" lIns="132762" tIns="66381" rIns="132762" bIns="66381" rtlCol="0"/>
          <a:lstStyle>
            <a:lvl1pPr algn="l">
              <a:defRPr sz="1700"/>
            </a:lvl1pPr>
          </a:lstStyle>
          <a:p>
            <a:endParaRPr lang="en-GB"/>
          </a:p>
        </p:txBody>
      </p:sp>
      <p:sp>
        <p:nvSpPr>
          <p:cNvPr id="3" name="Date Placeholder 2"/>
          <p:cNvSpPr>
            <a:spLocks noGrp="1"/>
          </p:cNvSpPr>
          <p:nvPr>
            <p:ph type="dt" sz="quarter" idx="1"/>
          </p:nvPr>
        </p:nvSpPr>
        <p:spPr>
          <a:xfrm>
            <a:off x="5622799" y="0"/>
            <a:ext cx="4301543" cy="717788"/>
          </a:xfrm>
          <a:prstGeom prst="rect">
            <a:avLst/>
          </a:prstGeom>
        </p:spPr>
        <p:txBody>
          <a:bodyPr vert="horz" lIns="132762" tIns="66381" rIns="132762" bIns="66381" rtlCol="0"/>
          <a:lstStyle>
            <a:lvl1pPr algn="r">
              <a:defRPr sz="1700"/>
            </a:lvl1pPr>
          </a:lstStyle>
          <a:p>
            <a:fld id="{C09F943C-6D08-4CEA-9B20-3807D27CD7BF}" type="datetimeFigureOut">
              <a:rPr lang="en-GB" smtClean="0"/>
              <a:t>03/11/2014</a:t>
            </a:fld>
            <a:endParaRPr lang="en-GB"/>
          </a:p>
        </p:txBody>
      </p:sp>
      <p:sp>
        <p:nvSpPr>
          <p:cNvPr id="4" name="Footer Placeholder 3"/>
          <p:cNvSpPr>
            <a:spLocks noGrp="1"/>
          </p:cNvSpPr>
          <p:nvPr>
            <p:ph type="ftr" sz="quarter" idx="2"/>
          </p:nvPr>
        </p:nvSpPr>
        <p:spPr>
          <a:xfrm>
            <a:off x="1" y="13635483"/>
            <a:ext cx="4301543" cy="717788"/>
          </a:xfrm>
          <a:prstGeom prst="rect">
            <a:avLst/>
          </a:prstGeom>
        </p:spPr>
        <p:txBody>
          <a:bodyPr vert="horz" lIns="132762" tIns="66381" rIns="132762" bIns="66381" rtlCol="0" anchor="b"/>
          <a:lstStyle>
            <a:lvl1pPr algn="l">
              <a:defRPr sz="1700"/>
            </a:lvl1pPr>
          </a:lstStyle>
          <a:p>
            <a:endParaRPr lang="en-GB"/>
          </a:p>
        </p:txBody>
      </p:sp>
      <p:sp>
        <p:nvSpPr>
          <p:cNvPr id="5" name="Slide Number Placeholder 4"/>
          <p:cNvSpPr>
            <a:spLocks noGrp="1"/>
          </p:cNvSpPr>
          <p:nvPr>
            <p:ph type="sldNum" sz="quarter" idx="3"/>
          </p:nvPr>
        </p:nvSpPr>
        <p:spPr>
          <a:xfrm>
            <a:off x="5622799" y="13635483"/>
            <a:ext cx="4301543" cy="717788"/>
          </a:xfrm>
          <a:prstGeom prst="rect">
            <a:avLst/>
          </a:prstGeom>
        </p:spPr>
        <p:txBody>
          <a:bodyPr vert="horz" lIns="132762" tIns="66381" rIns="132762" bIns="66381" rtlCol="0" anchor="b"/>
          <a:lstStyle>
            <a:lvl1pPr algn="r">
              <a:defRPr sz="1700"/>
            </a:lvl1pPr>
          </a:lstStyle>
          <a:p>
            <a:fld id="{664B8235-D554-40FD-84AB-B499AA38A7BC}" type="slidenum">
              <a:rPr lang="en-GB" smtClean="0"/>
              <a:t>‹#›</a:t>
            </a:fld>
            <a:endParaRPr lang="en-GB"/>
          </a:p>
        </p:txBody>
      </p:sp>
    </p:spTree>
    <p:extLst>
      <p:ext uri="{BB962C8B-B14F-4D97-AF65-F5344CB8AC3E}">
        <p14:creationId xmlns:p14="http://schemas.microsoft.com/office/powerpoint/2010/main" val="38563312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1543" cy="717788"/>
          </a:xfrm>
          <a:prstGeom prst="rect">
            <a:avLst/>
          </a:prstGeom>
        </p:spPr>
        <p:txBody>
          <a:bodyPr vert="horz" lIns="132762" tIns="66381" rIns="132762" bIns="66381" rtlCol="0"/>
          <a:lstStyle>
            <a:lvl1pPr algn="l">
              <a:defRPr sz="1700"/>
            </a:lvl1pPr>
          </a:lstStyle>
          <a:p>
            <a:endParaRPr lang="en-GB"/>
          </a:p>
        </p:txBody>
      </p:sp>
      <p:sp>
        <p:nvSpPr>
          <p:cNvPr id="3" name="Date Placeholder 2"/>
          <p:cNvSpPr>
            <a:spLocks noGrp="1"/>
          </p:cNvSpPr>
          <p:nvPr>
            <p:ph type="dt" idx="1"/>
          </p:nvPr>
        </p:nvSpPr>
        <p:spPr>
          <a:xfrm>
            <a:off x="5622799" y="0"/>
            <a:ext cx="4301543" cy="717788"/>
          </a:xfrm>
          <a:prstGeom prst="rect">
            <a:avLst/>
          </a:prstGeom>
        </p:spPr>
        <p:txBody>
          <a:bodyPr vert="horz" lIns="132762" tIns="66381" rIns="132762" bIns="66381" rtlCol="0"/>
          <a:lstStyle>
            <a:lvl1pPr algn="r">
              <a:defRPr sz="1700"/>
            </a:lvl1pPr>
          </a:lstStyle>
          <a:p>
            <a:fld id="{5BA0BCD1-265D-444B-9C48-324717B841EC}" type="datetimeFigureOut">
              <a:rPr lang="en-GB" smtClean="0"/>
              <a:t>31/10/2014</a:t>
            </a:fld>
            <a:endParaRPr lang="en-GB"/>
          </a:p>
        </p:txBody>
      </p:sp>
      <p:sp>
        <p:nvSpPr>
          <p:cNvPr id="4" name="Slide Image Placeholder 3"/>
          <p:cNvSpPr>
            <a:spLocks noGrp="1" noRot="1" noChangeAspect="1"/>
          </p:cNvSpPr>
          <p:nvPr>
            <p:ph type="sldImg" idx="2"/>
          </p:nvPr>
        </p:nvSpPr>
        <p:spPr>
          <a:xfrm>
            <a:off x="176213" y="1076325"/>
            <a:ext cx="9574212" cy="5384800"/>
          </a:xfrm>
          <a:prstGeom prst="rect">
            <a:avLst/>
          </a:prstGeom>
          <a:noFill/>
          <a:ln w="12700">
            <a:solidFill>
              <a:prstClr val="black"/>
            </a:solidFill>
          </a:ln>
        </p:spPr>
        <p:txBody>
          <a:bodyPr vert="horz" lIns="132762" tIns="66381" rIns="132762" bIns="66381" rtlCol="0" anchor="ctr"/>
          <a:lstStyle/>
          <a:p>
            <a:endParaRPr lang="en-GB"/>
          </a:p>
        </p:txBody>
      </p:sp>
      <p:sp>
        <p:nvSpPr>
          <p:cNvPr id="5" name="Notes Placeholder 4"/>
          <p:cNvSpPr>
            <a:spLocks noGrp="1"/>
          </p:cNvSpPr>
          <p:nvPr>
            <p:ph type="body" sz="quarter" idx="3"/>
          </p:nvPr>
        </p:nvSpPr>
        <p:spPr>
          <a:xfrm>
            <a:off x="992665" y="6818988"/>
            <a:ext cx="7941310" cy="6460093"/>
          </a:xfrm>
          <a:prstGeom prst="rect">
            <a:avLst/>
          </a:prstGeom>
        </p:spPr>
        <p:txBody>
          <a:bodyPr vert="horz" lIns="132762" tIns="66381" rIns="132762" bIns="6638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1" y="13635483"/>
            <a:ext cx="4301543" cy="717788"/>
          </a:xfrm>
          <a:prstGeom prst="rect">
            <a:avLst/>
          </a:prstGeom>
        </p:spPr>
        <p:txBody>
          <a:bodyPr vert="horz" lIns="132762" tIns="66381" rIns="132762" bIns="66381" rtlCol="0" anchor="b"/>
          <a:lstStyle>
            <a:lvl1pPr algn="l">
              <a:defRPr sz="1700"/>
            </a:lvl1pPr>
          </a:lstStyle>
          <a:p>
            <a:endParaRPr lang="en-GB"/>
          </a:p>
        </p:txBody>
      </p:sp>
      <p:sp>
        <p:nvSpPr>
          <p:cNvPr id="7" name="Slide Number Placeholder 6"/>
          <p:cNvSpPr>
            <a:spLocks noGrp="1"/>
          </p:cNvSpPr>
          <p:nvPr>
            <p:ph type="sldNum" sz="quarter" idx="5"/>
          </p:nvPr>
        </p:nvSpPr>
        <p:spPr>
          <a:xfrm>
            <a:off x="5622799" y="13635483"/>
            <a:ext cx="4301543" cy="717788"/>
          </a:xfrm>
          <a:prstGeom prst="rect">
            <a:avLst/>
          </a:prstGeom>
        </p:spPr>
        <p:txBody>
          <a:bodyPr vert="horz" lIns="132762" tIns="66381" rIns="132762" bIns="66381" rtlCol="0" anchor="b"/>
          <a:lstStyle>
            <a:lvl1pPr algn="r">
              <a:defRPr sz="1700"/>
            </a:lvl1pPr>
          </a:lstStyle>
          <a:p>
            <a:fld id="{5CDA9361-DF9B-45E9-8953-C8BFDF27091C}" type="slidenum">
              <a:rPr lang="en-GB" smtClean="0"/>
              <a:t>‹#›</a:t>
            </a:fld>
            <a:endParaRPr lang="en-GB"/>
          </a:p>
        </p:txBody>
      </p:sp>
    </p:spTree>
    <p:extLst>
      <p:ext uri="{BB962C8B-B14F-4D97-AF65-F5344CB8AC3E}">
        <p14:creationId xmlns:p14="http://schemas.microsoft.com/office/powerpoint/2010/main" val="3385053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xfrm>
            <a:off x="176213" y="1076325"/>
            <a:ext cx="9574212" cy="538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smtClean="0"/>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128"/>
              </a:defRPr>
            </a:lvl1pPr>
            <a:lvl2pPr marL="1078689" indent="-414880" eaLnBrk="0" hangingPunct="0">
              <a:defRPr>
                <a:solidFill>
                  <a:schemeClr val="tx1"/>
                </a:solidFill>
                <a:latin typeface="Arial" charset="0"/>
                <a:ea typeface="ＭＳ Ｐゴシック" charset="-128"/>
              </a:defRPr>
            </a:lvl2pPr>
            <a:lvl3pPr marL="1659522" indent="-331904" eaLnBrk="0" hangingPunct="0">
              <a:defRPr>
                <a:solidFill>
                  <a:schemeClr val="tx1"/>
                </a:solidFill>
                <a:latin typeface="Arial" charset="0"/>
                <a:ea typeface="ＭＳ Ｐゴシック" charset="-128"/>
              </a:defRPr>
            </a:lvl3pPr>
            <a:lvl4pPr marL="2323330" indent="-331904" eaLnBrk="0" hangingPunct="0">
              <a:defRPr>
                <a:solidFill>
                  <a:schemeClr val="tx1"/>
                </a:solidFill>
                <a:latin typeface="Arial" charset="0"/>
                <a:ea typeface="ＭＳ Ｐゴシック" charset="-128"/>
              </a:defRPr>
            </a:lvl4pPr>
            <a:lvl5pPr marL="2987139" indent="-331904" eaLnBrk="0" hangingPunct="0">
              <a:defRPr>
                <a:solidFill>
                  <a:schemeClr val="tx1"/>
                </a:solidFill>
                <a:latin typeface="Arial" charset="0"/>
                <a:ea typeface="ＭＳ Ｐゴシック" charset="-128"/>
              </a:defRPr>
            </a:lvl5pPr>
            <a:lvl6pPr marL="3650948" indent="-331904" defTabSz="663809" eaLnBrk="0" fontAlgn="base" hangingPunct="0">
              <a:spcBef>
                <a:spcPct val="0"/>
              </a:spcBef>
              <a:spcAft>
                <a:spcPct val="0"/>
              </a:spcAft>
              <a:defRPr>
                <a:solidFill>
                  <a:schemeClr val="tx1"/>
                </a:solidFill>
                <a:latin typeface="Arial" charset="0"/>
                <a:ea typeface="ＭＳ Ｐゴシック" charset="-128"/>
              </a:defRPr>
            </a:lvl6pPr>
            <a:lvl7pPr marL="4314756" indent="-331904" defTabSz="663809" eaLnBrk="0" fontAlgn="base" hangingPunct="0">
              <a:spcBef>
                <a:spcPct val="0"/>
              </a:spcBef>
              <a:spcAft>
                <a:spcPct val="0"/>
              </a:spcAft>
              <a:defRPr>
                <a:solidFill>
                  <a:schemeClr val="tx1"/>
                </a:solidFill>
                <a:latin typeface="Arial" charset="0"/>
                <a:ea typeface="ＭＳ Ｐゴシック" charset="-128"/>
              </a:defRPr>
            </a:lvl7pPr>
            <a:lvl8pPr marL="4978565" indent="-331904" defTabSz="663809" eaLnBrk="0" fontAlgn="base" hangingPunct="0">
              <a:spcBef>
                <a:spcPct val="0"/>
              </a:spcBef>
              <a:spcAft>
                <a:spcPct val="0"/>
              </a:spcAft>
              <a:defRPr>
                <a:solidFill>
                  <a:schemeClr val="tx1"/>
                </a:solidFill>
                <a:latin typeface="Arial" charset="0"/>
                <a:ea typeface="ＭＳ Ｐゴシック" charset="-128"/>
              </a:defRPr>
            </a:lvl8pPr>
            <a:lvl9pPr marL="5642374" indent="-331904" defTabSz="663809"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2155A591-93E2-41CA-A061-B4F066D1BB4B}" type="slidenum">
              <a:rPr lang="en-GB" altLang="en-US"/>
              <a:pPr eaLnBrk="1" hangingPunct="1"/>
              <a:t>17</a:t>
            </a:fld>
            <a:endParaRPr lang="en-GB"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xfrm>
            <a:off x="176213" y="1076325"/>
            <a:ext cx="9574212" cy="538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smtClean="0"/>
              <a:t>Inaugural Conference</a:t>
            </a:r>
          </a:p>
          <a:p>
            <a:pPr>
              <a:spcBef>
                <a:spcPct val="0"/>
              </a:spcBef>
            </a:pPr>
            <a:r>
              <a:rPr lang="en-GB" altLang="en-US" smtClean="0"/>
              <a:t>Feb/March 2014. All invited</a:t>
            </a:r>
          </a:p>
          <a:p>
            <a:pPr>
              <a:spcBef>
                <a:spcPct val="0"/>
              </a:spcBef>
            </a:pPr>
            <a:endParaRPr lang="en-GB" altLang="en-US" smtClean="0"/>
          </a:p>
          <a:p>
            <a:pPr>
              <a:spcBef>
                <a:spcPct val="0"/>
              </a:spcBef>
            </a:pPr>
            <a:endParaRPr lang="en-GB" altLang="en-US" smtClean="0"/>
          </a:p>
        </p:txBody>
      </p:sp>
      <p:sp>
        <p:nvSpPr>
          <p:cNvPr id="99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128"/>
              </a:defRPr>
            </a:lvl1pPr>
            <a:lvl2pPr marL="1078689" indent="-414880" eaLnBrk="0" hangingPunct="0">
              <a:defRPr>
                <a:solidFill>
                  <a:schemeClr val="tx1"/>
                </a:solidFill>
                <a:latin typeface="Arial" charset="0"/>
                <a:ea typeface="ＭＳ Ｐゴシック" charset="-128"/>
              </a:defRPr>
            </a:lvl2pPr>
            <a:lvl3pPr marL="1659522" indent="-331904" eaLnBrk="0" hangingPunct="0">
              <a:defRPr>
                <a:solidFill>
                  <a:schemeClr val="tx1"/>
                </a:solidFill>
                <a:latin typeface="Arial" charset="0"/>
                <a:ea typeface="ＭＳ Ｐゴシック" charset="-128"/>
              </a:defRPr>
            </a:lvl3pPr>
            <a:lvl4pPr marL="2323330" indent="-331904" eaLnBrk="0" hangingPunct="0">
              <a:defRPr>
                <a:solidFill>
                  <a:schemeClr val="tx1"/>
                </a:solidFill>
                <a:latin typeface="Arial" charset="0"/>
                <a:ea typeface="ＭＳ Ｐゴシック" charset="-128"/>
              </a:defRPr>
            </a:lvl4pPr>
            <a:lvl5pPr marL="2987139" indent="-331904" eaLnBrk="0" hangingPunct="0">
              <a:defRPr>
                <a:solidFill>
                  <a:schemeClr val="tx1"/>
                </a:solidFill>
                <a:latin typeface="Arial" charset="0"/>
                <a:ea typeface="ＭＳ Ｐゴシック" charset="-128"/>
              </a:defRPr>
            </a:lvl5pPr>
            <a:lvl6pPr marL="3650948" indent="-331904" defTabSz="663809" eaLnBrk="0" fontAlgn="base" hangingPunct="0">
              <a:spcBef>
                <a:spcPct val="0"/>
              </a:spcBef>
              <a:spcAft>
                <a:spcPct val="0"/>
              </a:spcAft>
              <a:defRPr>
                <a:solidFill>
                  <a:schemeClr val="tx1"/>
                </a:solidFill>
                <a:latin typeface="Arial" charset="0"/>
                <a:ea typeface="ＭＳ Ｐゴシック" charset="-128"/>
              </a:defRPr>
            </a:lvl6pPr>
            <a:lvl7pPr marL="4314756" indent="-331904" defTabSz="663809" eaLnBrk="0" fontAlgn="base" hangingPunct="0">
              <a:spcBef>
                <a:spcPct val="0"/>
              </a:spcBef>
              <a:spcAft>
                <a:spcPct val="0"/>
              </a:spcAft>
              <a:defRPr>
                <a:solidFill>
                  <a:schemeClr val="tx1"/>
                </a:solidFill>
                <a:latin typeface="Arial" charset="0"/>
                <a:ea typeface="ＭＳ Ｐゴシック" charset="-128"/>
              </a:defRPr>
            </a:lvl7pPr>
            <a:lvl8pPr marL="4978565" indent="-331904" defTabSz="663809" eaLnBrk="0" fontAlgn="base" hangingPunct="0">
              <a:spcBef>
                <a:spcPct val="0"/>
              </a:spcBef>
              <a:spcAft>
                <a:spcPct val="0"/>
              </a:spcAft>
              <a:defRPr>
                <a:solidFill>
                  <a:schemeClr val="tx1"/>
                </a:solidFill>
                <a:latin typeface="Arial" charset="0"/>
                <a:ea typeface="ＭＳ Ｐゴシック" charset="-128"/>
              </a:defRPr>
            </a:lvl8pPr>
            <a:lvl9pPr marL="5642374" indent="-331904" defTabSz="663809"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D004115F-F088-4A0D-ADED-750ECCA29FFB}" type="slidenum">
              <a:rPr lang="en-GB" altLang="en-US"/>
              <a:pPr eaLnBrk="1" hangingPunct="1"/>
              <a:t>30</a:t>
            </a:fld>
            <a:endParaRPr lang="en-GB"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xfrm>
            <a:off x="176213" y="1076325"/>
            <a:ext cx="9574212" cy="538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smtClean="0"/>
              <a:t>Exist at a number of other universities. High profile event.</a:t>
            </a:r>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128"/>
              </a:defRPr>
            </a:lvl1pPr>
            <a:lvl2pPr marL="1078689" indent="-414880" eaLnBrk="0" hangingPunct="0">
              <a:defRPr>
                <a:solidFill>
                  <a:schemeClr val="tx1"/>
                </a:solidFill>
                <a:latin typeface="Arial" charset="0"/>
                <a:ea typeface="ＭＳ Ｐゴシック" charset="-128"/>
              </a:defRPr>
            </a:lvl2pPr>
            <a:lvl3pPr marL="1659522" indent="-331904" eaLnBrk="0" hangingPunct="0">
              <a:defRPr>
                <a:solidFill>
                  <a:schemeClr val="tx1"/>
                </a:solidFill>
                <a:latin typeface="Arial" charset="0"/>
                <a:ea typeface="ＭＳ Ｐゴシック" charset="-128"/>
              </a:defRPr>
            </a:lvl3pPr>
            <a:lvl4pPr marL="2323330" indent="-331904" eaLnBrk="0" hangingPunct="0">
              <a:defRPr>
                <a:solidFill>
                  <a:schemeClr val="tx1"/>
                </a:solidFill>
                <a:latin typeface="Arial" charset="0"/>
                <a:ea typeface="ＭＳ Ｐゴシック" charset="-128"/>
              </a:defRPr>
            </a:lvl4pPr>
            <a:lvl5pPr marL="2987139" indent="-331904" eaLnBrk="0" hangingPunct="0">
              <a:defRPr>
                <a:solidFill>
                  <a:schemeClr val="tx1"/>
                </a:solidFill>
                <a:latin typeface="Arial" charset="0"/>
                <a:ea typeface="ＭＳ Ｐゴシック" charset="-128"/>
              </a:defRPr>
            </a:lvl5pPr>
            <a:lvl6pPr marL="3650948" indent="-331904" defTabSz="663809" eaLnBrk="0" fontAlgn="base" hangingPunct="0">
              <a:spcBef>
                <a:spcPct val="0"/>
              </a:spcBef>
              <a:spcAft>
                <a:spcPct val="0"/>
              </a:spcAft>
              <a:defRPr>
                <a:solidFill>
                  <a:schemeClr val="tx1"/>
                </a:solidFill>
                <a:latin typeface="Arial" charset="0"/>
                <a:ea typeface="ＭＳ Ｐゴシック" charset="-128"/>
              </a:defRPr>
            </a:lvl6pPr>
            <a:lvl7pPr marL="4314756" indent="-331904" defTabSz="663809" eaLnBrk="0" fontAlgn="base" hangingPunct="0">
              <a:spcBef>
                <a:spcPct val="0"/>
              </a:spcBef>
              <a:spcAft>
                <a:spcPct val="0"/>
              </a:spcAft>
              <a:defRPr>
                <a:solidFill>
                  <a:schemeClr val="tx1"/>
                </a:solidFill>
                <a:latin typeface="Arial" charset="0"/>
                <a:ea typeface="ＭＳ Ｐゴシック" charset="-128"/>
              </a:defRPr>
            </a:lvl7pPr>
            <a:lvl8pPr marL="4978565" indent="-331904" defTabSz="663809" eaLnBrk="0" fontAlgn="base" hangingPunct="0">
              <a:spcBef>
                <a:spcPct val="0"/>
              </a:spcBef>
              <a:spcAft>
                <a:spcPct val="0"/>
              </a:spcAft>
              <a:defRPr>
                <a:solidFill>
                  <a:schemeClr val="tx1"/>
                </a:solidFill>
                <a:latin typeface="Arial" charset="0"/>
                <a:ea typeface="ＭＳ Ｐゴシック" charset="-128"/>
              </a:defRPr>
            </a:lvl8pPr>
            <a:lvl9pPr marL="5642374" indent="-331904" defTabSz="663809"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B34BE3C3-9175-4917-A03D-2A54FCF6C7D0}" type="slidenum">
              <a:rPr lang="en-GB" altLang="en-US"/>
              <a:pPr eaLnBrk="1" hangingPunct="1"/>
              <a:t>31</a:t>
            </a:fld>
            <a:endParaRPr lang="en-GB"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xfrm>
            <a:off x="176213" y="1076325"/>
            <a:ext cx="9574212" cy="538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smtClean="0"/>
              <a:t>Inaugural Conference</a:t>
            </a:r>
          </a:p>
          <a:p>
            <a:pPr>
              <a:spcBef>
                <a:spcPct val="0"/>
              </a:spcBef>
            </a:pPr>
            <a:r>
              <a:rPr lang="en-GB" altLang="en-US" smtClean="0"/>
              <a:t>Feb/March 2014. All invited</a:t>
            </a:r>
          </a:p>
          <a:p>
            <a:pPr>
              <a:spcBef>
                <a:spcPct val="0"/>
              </a:spcBef>
            </a:pPr>
            <a:endParaRPr lang="en-GB" altLang="en-US" smtClean="0"/>
          </a:p>
          <a:p>
            <a:pPr>
              <a:spcBef>
                <a:spcPct val="0"/>
              </a:spcBef>
            </a:pPr>
            <a:endParaRPr lang="en-GB" altLang="en-US" smtClean="0"/>
          </a:p>
        </p:txBody>
      </p:sp>
      <p:sp>
        <p:nvSpPr>
          <p:cNvPr id="99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128"/>
              </a:defRPr>
            </a:lvl1pPr>
            <a:lvl2pPr marL="1078689" indent="-414880" eaLnBrk="0" hangingPunct="0">
              <a:defRPr>
                <a:solidFill>
                  <a:schemeClr val="tx1"/>
                </a:solidFill>
                <a:latin typeface="Arial" charset="0"/>
                <a:ea typeface="ＭＳ Ｐゴシック" charset="-128"/>
              </a:defRPr>
            </a:lvl2pPr>
            <a:lvl3pPr marL="1659522" indent="-331904" eaLnBrk="0" hangingPunct="0">
              <a:defRPr>
                <a:solidFill>
                  <a:schemeClr val="tx1"/>
                </a:solidFill>
                <a:latin typeface="Arial" charset="0"/>
                <a:ea typeface="ＭＳ Ｐゴシック" charset="-128"/>
              </a:defRPr>
            </a:lvl3pPr>
            <a:lvl4pPr marL="2323330" indent="-331904" eaLnBrk="0" hangingPunct="0">
              <a:defRPr>
                <a:solidFill>
                  <a:schemeClr val="tx1"/>
                </a:solidFill>
                <a:latin typeface="Arial" charset="0"/>
                <a:ea typeface="ＭＳ Ｐゴシック" charset="-128"/>
              </a:defRPr>
            </a:lvl4pPr>
            <a:lvl5pPr marL="2987139" indent="-331904" eaLnBrk="0" hangingPunct="0">
              <a:defRPr>
                <a:solidFill>
                  <a:schemeClr val="tx1"/>
                </a:solidFill>
                <a:latin typeface="Arial" charset="0"/>
                <a:ea typeface="ＭＳ Ｐゴシック" charset="-128"/>
              </a:defRPr>
            </a:lvl5pPr>
            <a:lvl6pPr marL="3650948" indent="-331904" defTabSz="663809" eaLnBrk="0" fontAlgn="base" hangingPunct="0">
              <a:spcBef>
                <a:spcPct val="0"/>
              </a:spcBef>
              <a:spcAft>
                <a:spcPct val="0"/>
              </a:spcAft>
              <a:defRPr>
                <a:solidFill>
                  <a:schemeClr val="tx1"/>
                </a:solidFill>
                <a:latin typeface="Arial" charset="0"/>
                <a:ea typeface="ＭＳ Ｐゴシック" charset="-128"/>
              </a:defRPr>
            </a:lvl6pPr>
            <a:lvl7pPr marL="4314756" indent="-331904" defTabSz="663809" eaLnBrk="0" fontAlgn="base" hangingPunct="0">
              <a:spcBef>
                <a:spcPct val="0"/>
              </a:spcBef>
              <a:spcAft>
                <a:spcPct val="0"/>
              </a:spcAft>
              <a:defRPr>
                <a:solidFill>
                  <a:schemeClr val="tx1"/>
                </a:solidFill>
                <a:latin typeface="Arial" charset="0"/>
                <a:ea typeface="ＭＳ Ｐゴシック" charset="-128"/>
              </a:defRPr>
            </a:lvl7pPr>
            <a:lvl8pPr marL="4978565" indent="-331904" defTabSz="663809" eaLnBrk="0" fontAlgn="base" hangingPunct="0">
              <a:spcBef>
                <a:spcPct val="0"/>
              </a:spcBef>
              <a:spcAft>
                <a:spcPct val="0"/>
              </a:spcAft>
              <a:defRPr>
                <a:solidFill>
                  <a:schemeClr val="tx1"/>
                </a:solidFill>
                <a:latin typeface="Arial" charset="0"/>
                <a:ea typeface="ＭＳ Ｐゴシック" charset="-128"/>
              </a:defRPr>
            </a:lvl8pPr>
            <a:lvl9pPr marL="5642374" indent="-331904" defTabSz="663809"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D004115F-F088-4A0D-ADED-750ECCA29FFB}" type="slidenum">
              <a:rPr lang="en-GB" altLang="en-US"/>
              <a:pPr eaLnBrk="1" hangingPunct="1"/>
              <a:t>32</a:t>
            </a:fld>
            <a:endParaRPr lang="en-GB"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xfrm>
            <a:off x="176213" y="1076325"/>
            <a:ext cx="9574212" cy="538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smtClean="0"/>
              <a:t>Student panels (made up of Reps &amp; Sabbs) decide who wins. </a:t>
            </a:r>
          </a:p>
          <a:p>
            <a:pPr>
              <a:spcBef>
                <a:spcPct val="0"/>
              </a:spcBef>
            </a:pPr>
            <a:r>
              <a:rPr lang="en-GB" altLang="en-US" smtClean="0"/>
              <a:t>Ceremony being held in Easter term. Large scale event. Opportunity to socialise &amp; mingle with staff. </a:t>
            </a:r>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128"/>
              </a:defRPr>
            </a:lvl1pPr>
            <a:lvl2pPr marL="1078689" indent="-414880" eaLnBrk="0" hangingPunct="0">
              <a:defRPr>
                <a:solidFill>
                  <a:schemeClr val="tx1"/>
                </a:solidFill>
                <a:latin typeface="Arial" charset="0"/>
                <a:ea typeface="ＭＳ Ｐゴシック" charset="-128"/>
              </a:defRPr>
            </a:lvl2pPr>
            <a:lvl3pPr marL="1659522" indent="-331904" eaLnBrk="0" hangingPunct="0">
              <a:defRPr>
                <a:solidFill>
                  <a:schemeClr val="tx1"/>
                </a:solidFill>
                <a:latin typeface="Arial" charset="0"/>
                <a:ea typeface="ＭＳ Ｐゴシック" charset="-128"/>
              </a:defRPr>
            </a:lvl3pPr>
            <a:lvl4pPr marL="2323330" indent="-331904" eaLnBrk="0" hangingPunct="0">
              <a:defRPr>
                <a:solidFill>
                  <a:schemeClr val="tx1"/>
                </a:solidFill>
                <a:latin typeface="Arial" charset="0"/>
                <a:ea typeface="ＭＳ Ｐゴシック" charset="-128"/>
              </a:defRPr>
            </a:lvl4pPr>
            <a:lvl5pPr marL="2987139" indent="-331904" eaLnBrk="0" hangingPunct="0">
              <a:defRPr>
                <a:solidFill>
                  <a:schemeClr val="tx1"/>
                </a:solidFill>
                <a:latin typeface="Arial" charset="0"/>
                <a:ea typeface="ＭＳ Ｐゴシック" charset="-128"/>
              </a:defRPr>
            </a:lvl5pPr>
            <a:lvl6pPr marL="3650948" indent="-331904" defTabSz="663809" eaLnBrk="0" fontAlgn="base" hangingPunct="0">
              <a:spcBef>
                <a:spcPct val="0"/>
              </a:spcBef>
              <a:spcAft>
                <a:spcPct val="0"/>
              </a:spcAft>
              <a:defRPr>
                <a:solidFill>
                  <a:schemeClr val="tx1"/>
                </a:solidFill>
                <a:latin typeface="Arial" charset="0"/>
                <a:ea typeface="ＭＳ Ｐゴシック" charset="-128"/>
              </a:defRPr>
            </a:lvl6pPr>
            <a:lvl7pPr marL="4314756" indent="-331904" defTabSz="663809" eaLnBrk="0" fontAlgn="base" hangingPunct="0">
              <a:spcBef>
                <a:spcPct val="0"/>
              </a:spcBef>
              <a:spcAft>
                <a:spcPct val="0"/>
              </a:spcAft>
              <a:defRPr>
                <a:solidFill>
                  <a:schemeClr val="tx1"/>
                </a:solidFill>
                <a:latin typeface="Arial" charset="0"/>
                <a:ea typeface="ＭＳ Ｐゴシック" charset="-128"/>
              </a:defRPr>
            </a:lvl7pPr>
            <a:lvl8pPr marL="4978565" indent="-331904" defTabSz="663809" eaLnBrk="0" fontAlgn="base" hangingPunct="0">
              <a:spcBef>
                <a:spcPct val="0"/>
              </a:spcBef>
              <a:spcAft>
                <a:spcPct val="0"/>
              </a:spcAft>
              <a:defRPr>
                <a:solidFill>
                  <a:schemeClr val="tx1"/>
                </a:solidFill>
                <a:latin typeface="Arial" charset="0"/>
                <a:ea typeface="ＭＳ Ｐゴシック" charset="-128"/>
              </a:defRPr>
            </a:lvl8pPr>
            <a:lvl9pPr marL="5642374" indent="-331904" defTabSz="663809"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0E494D35-9370-4284-AC70-C3C098EFED96}" type="slidenum">
              <a:rPr lang="en-GB" altLang="en-US"/>
              <a:pPr eaLnBrk="1" hangingPunct="1"/>
              <a:t>33</a:t>
            </a:fld>
            <a:endParaRPr lang="en-GB"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xfrm>
            <a:off x="176213" y="1076325"/>
            <a:ext cx="9574212" cy="538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smtClean="0"/>
              <a:t>Academics encouraged to prioritise research – tends to be main area of acknowledgement. </a:t>
            </a:r>
          </a:p>
          <a:p>
            <a:pPr>
              <a:spcBef>
                <a:spcPct val="0"/>
              </a:spcBef>
            </a:pPr>
            <a:r>
              <a:rPr lang="en-GB" altLang="en-US" smtClean="0"/>
              <a:t>All academics involved (nominated, shortlisted &amp; winners) are reminded that students prioritise things other than research. </a:t>
            </a:r>
          </a:p>
          <a:p>
            <a:pPr>
              <a:spcBef>
                <a:spcPct val="0"/>
              </a:spcBef>
            </a:pPr>
            <a:endParaRPr lang="en-GB" altLang="en-US" smtClean="0"/>
          </a:p>
        </p:txBody>
      </p:sp>
      <p:sp>
        <p:nvSpPr>
          <p:cNvPr id="1054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128"/>
              </a:defRPr>
            </a:lvl1pPr>
            <a:lvl2pPr marL="1078689" indent="-414880" eaLnBrk="0" hangingPunct="0">
              <a:defRPr>
                <a:solidFill>
                  <a:schemeClr val="tx1"/>
                </a:solidFill>
                <a:latin typeface="Arial" charset="0"/>
                <a:ea typeface="ＭＳ Ｐゴシック" charset="-128"/>
              </a:defRPr>
            </a:lvl2pPr>
            <a:lvl3pPr marL="1659522" indent="-331904" eaLnBrk="0" hangingPunct="0">
              <a:defRPr>
                <a:solidFill>
                  <a:schemeClr val="tx1"/>
                </a:solidFill>
                <a:latin typeface="Arial" charset="0"/>
                <a:ea typeface="ＭＳ Ｐゴシック" charset="-128"/>
              </a:defRPr>
            </a:lvl3pPr>
            <a:lvl4pPr marL="2323330" indent="-331904" eaLnBrk="0" hangingPunct="0">
              <a:defRPr>
                <a:solidFill>
                  <a:schemeClr val="tx1"/>
                </a:solidFill>
                <a:latin typeface="Arial" charset="0"/>
                <a:ea typeface="ＭＳ Ｐゴシック" charset="-128"/>
              </a:defRPr>
            </a:lvl4pPr>
            <a:lvl5pPr marL="2987139" indent="-331904" eaLnBrk="0" hangingPunct="0">
              <a:defRPr>
                <a:solidFill>
                  <a:schemeClr val="tx1"/>
                </a:solidFill>
                <a:latin typeface="Arial" charset="0"/>
                <a:ea typeface="ＭＳ Ｐゴシック" charset="-128"/>
              </a:defRPr>
            </a:lvl5pPr>
            <a:lvl6pPr marL="3650948" indent="-331904" defTabSz="663809" eaLnBrk="0" fontAlgn="base" hangingPunct="0">
              <a:spcBef>
                <a:spcPct val="0"/>
              </a:spcBef>
              <a:spcAft>
                <a:spcPct val="0"/>
              </a:spcAft>
              <a:defRPr>
                <a:solidFill>
                  <a:schemeClr val="tx1"/>
                </a:solidFill>
                <a:latin typeface="Arial" charset="0"/>
                <a:ea typeface="ＭＳ Ｐゴシック" charset="-128"/>
              </a:defRPr>
            </a:lvl6pPr>
            <a:lvl7pPr marL="4314756" indent="-331904" defTabSz="663809" eaLnBrk="0" fontAlgn="base" hangingPunct="0">
              <a:spcBef>
                <a:spcPct val="0"/>
              </a:spcBef>
              <a:spcAft>
                <a:spcPct val="0"/>
              </a:spcAft>
              <a:defRPr>
                <a:solidFill>
                  <a:schemeClr val="tx1"/>
                </a:solidFill>
                <a:latin typeface="Arial" charset="0"/>
                <a:ea typeface="ＭＳ Ｐゴシック" charset="-128"/>
              </a:defRPr>
            </a:lvl7pPr>
            <a:lvl8pPr marL="4978565" indent="-331904" defTabSz="663809" eaLnBrk="0" fontAlgn="base" hangingPunct="0">
              <a:spcBef>
                <a:spcPct val="0"/>
              </a:spcBef>
              <a:spcAft>
                <a:spcPct val="0"/>
              </a:spcAft>
              <a:defRPr>
                <a:solidFill>
                  <a:schemeClr val="tx1"/>
                </a:solidFill>
                <a:latin typeface="Arial" charset="0"/>
                <a:ea typeface="ＭＳ Ｐゴシック" charset="-128"/>
              </a:defRPr>
            </a:lvl8pPr>
            <a:lvl9pPr marL="5642374" indent="-331904" defTabSz="663809"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8A7C0D42-84C4-44E9-A6A7-76D0BC471B01}" type="slidenum">
              <a:rPr lang="en-GB" altLang="en-US"/>
              <a:pPr eaLnBrk="1" hangingPunct="1"/>
              <a:t>34</a:t>
            </a:fld>
            <a:endParaRPr lang="en-GB"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xfrm>
            <a:off x="176213" y="1076325"/>
            <a:ext cx="9574212" cy="538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dirty="0" smtClean="0"/>
              <a:t>The correct answer is the Disability Advisory Service, who can advise students on any kind of disability – mental, physical,</a:t>
            </a:r>
            <a:r>
              <a:rPr lang="en-GB" altLang="en-US" baseline="0" dirty="0" smtClean="0"/>
              <a:t> learning – including permanent and temporary disability. </a:t>
            </a:r>
            <a:br>
              <a:rPr lang="en-GB" altLang="en-US" baseline="0" dirty="0" smtClean="0"/>
            </a:br>
            <a:endParaRPr lang="en-GB" altLang="en-US" baseline="0" dirty="0" smtClean="0"/>
          </a:p>
          <a:p>
            <a:pPr>
              <a:spcBef>
                <a:spcPct val="0"/>
              </a:spcBef>
            </a:pPr>
            <a:r>
              <a:rPr lang="en-GB" altLang="en-US" baseline="0" dirty="0" smtClean="0"/>
              <a:t>There are also Departmental Disability Officers – one for each department – who can also help with support within departments, such as special exam arrangements</a:t>
            </a:r>
            <a:endParaRPr lang="en-GB" altLang="en-US" dirty="0" smtClean="0"/>
          </a:p>
        </p:txBody>
      </p:sp>
      <p:sp>
        <p:nvSpPr>
          <p:cNvPr id="110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128"/>
              </a:defRPr>
            </a:lvl1pPr>
            <a:lvl2pPr marL="1078689" indent="-414880" eaLnBrk="0" hangingPunct="0">
              <a:defRPr>
                <a:solidFill>
                  <a:schemeClr val="tx1"/>
                </a:solidFill>
                <a:latin typeface="Arial" charset="0"/>
                <a:ea typeface="ＭＳ Ｐゴシック" charset="-128"/>
              </a:defRPr>
            </a:lvl2pPr>
            <a:lvl3pPr marL="1659522" indent="-331904" eaLnBrk="0" hangingPunct="0">
              <a:defRPr>
                <a:solidFill>
                  <a:schemeClr val="tx1"/>
                </a:solidFill>
                <a:latin typeface="Arial" charset="0"/>
                <a:ea typeface="ＭＳ Ｐゴシック" charset="-128"/>
              </a:defRPr>
            </a:lvl3pPr>
            <a:lvl4pPr marL="2323330" indent="-331904" eaLnBrk="0" hangingPunct="0">
              <a:defRPr>
                <a:solidFill>
                  <a:schemeClr val="tx1"/>
                </a:solidFill>
                <a:latin typeface="Arial" charset="0"/>
                <a:ea typeface="ＭＳ Ｐゴシック" charset="-128"/>
              </a:defRPr>
            </a:lvl4pPr>
            <a:lvl5pPr marL="2987139" indent="-331904" eaLnBrk="0" hangingPunct="0">
              <a:defRPr>
                <a:solidFill>
                  <a:schemeClr val="tx1"/>
                </a:solidFill>
                <a:latin typeface="Arial" charset="0"/>
                <a:ea typeface="ＭＳ Ｐゴシック" charset="-128"/>
              </a:defRPr>
            </a:lvl5pPr>
            <a:lvl6pPr marL="3650948" indent="-331904" defTabSz="663809" eaLnBrk="0" fontAlgn="base" hangingPunct="0">
              <a:spcBef>
                <a:spcPct val="0"/>
              </a:spcBef>
              <a:spcAft>
                <a:spcPct val="0"/>
              </a:spcAft>
              <a:defRPr>
                <a:solidFill>
                  <a:schemeClr val="tx1"/>
                </a:solidFill>
                <a:latin typeface="Arial" charset="0"/>
                <a:ea typeface="ＭＳ Ｐゴシック" charset="-128"/>
              </a:defRPr>
            </a:lvl6pPr>
            <a:lvl7pPr marL="4314756" indent="-331904" defTabSz="663809" eaLnBrk="0" fontAlgn="base" hangingPunct="0">
              <a:spcBef>
                <a:spcPct val="0"/>
              </a:spcBef>
              <a:spcAft>
                <a:spcPct val="0"/>
              </a:spcAft>
              <a:defRPr>
                <a:solidFill>
                  <a:schemeClr val="tx1"/>
                </a:solidFill>
                <a:latin typeface="Arial" charset="0"/>
                <a:ea typeface="ＭＳ Ｐゴシック" charset="-128"/>
              </a:defRPr>
            </a:lvl7pPr>
            <a:lvl8pPr marL="4978565" indent="-331904" defTabSz="663809" eaLnBrk="0" fontAlgn="base" hangingPunct="0">
              <a:spcBef>
                <a:spcPct val="0"/>
              </a:spcBef>
              <a:spcAft>
                <a:spcPct val="0"/>
              </a:spcAft>
              <a:defRPr>
                <a:solidFill>
                  <a:schemeClr val="tx1"/>
                </a:solidFill>
                <a:latin typeface="Arial" charset="0"/>
                <a:ea typeface="ＭＳ Ｐゴシック" charset="-128"/>
              </a:defRPr>
            </a:lvl8pPr>
            <a:lvl9pPr marL="5642374" indent="-331904" defTabSz="663809"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1E8E09EB-426C-489B-8191-CF29A073F9C9}" type="slidenum">
              <a:rPr lang="en-GB" altLang="en-US"/>
              <a:pPr eaLnBrk="1" hangingPunct="1"/>
              <a:t>37</a:t>
            </a:fld>
            <a:endParaRPr lang="en-GB"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xfrm>
            <a:off x="176213" y="1076325"/>
            <a:ext cx="9574212" cy="538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dirty="0" smtClean="0"/>
              <a:t>This is something you might hear often – it can be a relatively common complaint</a:t>
            </a:r>
            <a:r>
              <a:rPr lang="en-GB" altLang="en-US" baseline="0" dirty="0" smtClean="0"/>
              <a:t> for Imperial students to make. The first person to send a student to is their personal tutor. If their personal tutor doesn’t answer, send them to your department’s Senior Tutor.</a:t>
            </a:r>
            <a:br>
              <a:rPr lang="en-GB" altLang="en-US" baseline="0" dirty="0" smtClean="0"/>
            </a:br>
            <a:endParaRPr lang="en-GB" altLang="en-US" baseline="0" dirty="0" smtClean="0"/>
          </a:p>
          <a:p>
            <a:pPr>
              <a:spcBef>
                <a:spcPct val="0"/>
              </a:spcBef>
            </a:pPr>
            <a:r>
              <a:rPr lang="en-GB" altLang="en-US" baseline="0" dirty="0" smtClean="0"/>
              <a:t>Sometimes, a student saying this can be an indicator of something more serious. The Student Counselling Service can help students who are having emotional problems, which can often affect their studies.</a:t>
            </a:r>
            <a:endParaRPr lang="en-GB" altLang="en-US" dirty="0" smtClean="0"/>
          </a:p>
        </p:txBody>
      </p:sp>
      <p:sp>
        <p:nvSpPr>
          <p:cNvPr id="110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128"/>
              </a:defRPr>
            </a:lvl1pPr>
            <a:lvl2pPr marL="1078689" indent="-414880" eaLnBrk="0" hangingPunct="0">
              <a:defRPr>
                <a:solidFill>
                  <a:schemeClr val="tx1"/>
                </a:solidFill>
                <a:latin typeface="Arial" charset="0"/>
                <a:ea typeface="ＭＳ Ｐゴシック" charset="-128"/>
              </a:defRPr>
            </a:lvl2pPr>
            <a:lvl3pPr marL="1659522" indent="-331904" eaLnBrk="0" hangingPunct="0">
              <a:defRPr>
                <a:solidFill>
                  <a:schemeClr val="tx1"/>
                </a:solidFill>
                <a:latin typeface="Arial" charset="0"/>
                <a:ea typeface="ＭＳ Ｐゴシック" charset="-128"/>
              </a:defRPr>
            </a:lvl3pPr>
            <a:lvl4pPr marL="2323330" indent="-331904" eaLnBrk="0" hangingPunct="0">
              <a:defRPr>
                <a:solidFill>
                  <a:schemeClr val="tx1"/>
                </a:solidFill>
                <a:latin typeface="Arial" charset="0"/>
                <a:ea typeface="ＭＳ Ｐゴシック" charset="-128"/>
              </a:defRPr>
            </a:lvl4pPr>
            <a:lvl5pPr marL="2987139" indent="-331904" eaLnBrk="0" hangingPunct="0">
              <a:defRPr>
                <a:solidFill>
                  <a:schemeClr val="tx1"/>
                </a:solidFill>
                <a:latin typeface="Arial" charset="0"/>
                <a:ea typeface="ＭＳ Ｐゴシック" charset="-128"/>
              </a:defRPr>
            </a:lvl5pPr>
            <a:lvl6pPr marL="3650948" indent="-331904" defTabSz="663809" eaLnBrk="0" fontAlgn="base" hangingPunct="0">
              <a:spcBef>
                <a:spcPct val="0"/>
              </a:spcBef>
              <a:spcAft>
                <a:spcPct val="0"/>
              </a:spcAft>
              <a:defRPr>
                <a:solidFill>
                  <a:schemeClr val="tx1"/>
                </a:solidFill>
                <a:latin typeface="Arial" charset="0"/>
                <a:ea typeface="ＭＳ Ｐゴシック" charset="-128"/>
              </a:defRPr>
            </a:lvl6pPr>
            <a:lvl7pPr marL="4314756" indent="-331904" defTabSz="663809" eaLnBrk="0" fontAlgn="base" hangingPunct="0">
              <a:spcBef>
                <a:spcPct val="0"/>
              </a:spcBef>
              <a:spcAft>
                <a:spcPct val="0"/>
              </a:spcAft>
              <a:defRPr>
                <a:solidFill>
                  <a:schemeClr val="tx1"/>
                </a:solidFill>
                <a:latin typeface="Arial" charset="0"/>
                <a:ea typeface="ＭＳ Ｐゴシック" charset="-128"/>
              </a:defRPr>
            </a:lvl7pPr>
            <a:lvl8pPr marL="4978565" indent="-331904" defTabSz="663809" eaLnBrk="0" fontAlgn="base" hangingPunct="0">
              <a:spcBef>
                <a:spcPct val="0"/>
              </a:spcBef>
              <a:spcAft>
                <a:spcPct val="0"/>
              </a:spcAft>
              <a:defRPr>
                <a:solidFill>
                  <a:schemeClr val="tx1"/>
                </a:solidFill>
                <a:latin typeface="Arial" charset="0"/>
                <a:ea typeface="ＭＳ Ｐゴシック" charset="-128"/>
              </a:defRPr>
            </a:lvl8pPr>
            <a:lvl9pPr marL="5642374" indent="-331904" defTabSz="663809"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1E8E09EB-426C-489B-8191-CF29A073F9C9}" type="slidenum">
              <a:rPr lang="en-GB" altLang="en-US"/>
              <a:pPr eaLnBrk="1" hangingPunct="1"/>
              <a:t>38</a:t>
            </a:fld>
            <a:endParaRPr lang="en-GB"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xfrm>
            <a:off x="176213" y="1076325"/>
            <a:ext cx="9574212" cy="538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dirty="0" smtClean="0"/>
              <a:t>Imperial has students</a:t>
            </a:r>
            <a:r>
              <a:rPr lang="en-GB" altLang="en-US" baseline="0" dirty="0" smtClean="0"/>
              <a:t> from all over the world, meaning our students come from a wide range of school systems – all of which have different accepted styles for academic writing. Any student can find it hard to write in the appropriate scientific tone, and if international students are also struggling with knowing technical terms in English, their work can suffer more than most.</a:t>
            </a:r>
          </a:p>
          <a:p>
            <a:pPr>
              <a:spcBef>
                <a:spcPct val="0"/>
              </a:spcBef>
            </a:pPr>
            <a:endParaRPr lang="en-GB" altLang="en-US" baseline="0" dirty="0" smtClean="0"/>
          </a:p>
          <a:p>
            <a:pPr>
              <a:spcBef>
                <a:spcPct val="0"/>
              </a:spcBef>
            </a:pPr>
            <a:r>
              <a:rPr lang="en-GB" altLang="en-US" baseline="0" dirty="0" smtClean="0"/>
              <a:t>The Centre for Academic English, formerly known as the English Language Support Unit, can help any student with their English skills – for academic purposes, and also for socialising and being part of the Imperial community.</a:t>
            </a:r>
          </a:p>
        </p:txBody>
      </p:sp>
      <p:sp>
        <p:nvSpPr>
          <p:cNvPr id="110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128"/>
              </a:defRPr>
            </a:lvl1pPr>
            <a:lvl2pPr marL="1078689" indent="-414880" eaLnBrk="0" hangingPunct="0">
              <a:defRPr>
                <a:solidFill>
                  <a:schemeClr val="tx1"/>
                </a:solidFill>
                <a:latin typeface="Arial" charset="0"/>
                <a:ea typeface="ＭＳ Ｐゴシック" charset="-128"/>
              </a:defRPr>
            </a:lvl2pPr>
            <a:lvl3pPr marL="1659522" indent="-331904" eaLnBrk="0" hangingPunct="0">
              <a:defRPr>
                <a:solidFill>
                  <a:schemeClr val="tx1"/>
                </a:solidFill>
                <a:latin typeface="Arial" charset="0"/>
                <a:ea typeface="ＭＳ Ｐゴシック" charset="-128"/>
              </a:defRPr>
            </a:lvl3pPr>
            <a:lvl4pPr marL="2323330" indent="-331904" eaLnBrk="0" hangingPunct="0">
              <a:defRPr>
                <a:solidFill>
                  <a:schemeClr val="tx1"/>
                </a:solidFill>
                <a:latin typeface="Arial" charset="0"/>
                <a:ea typeface="ＭＳ Ｐゴシック" charset="-128"/>
              </a:defRPr>
            </a:lvl4pPr>
            <a:lvl5pPr marL="2987139" indent="-331904" eaLnBrk="0" hangingPunct="0">
              <a:defRPr>
                <a:solidFill>
                  <a:schemeClr val="tx1"/>
                </a:solidFill>
                <a:latin typeface="Arial" charset="0"/>
                <a:ea typeface="ＭＳ Ｐゴシック" charset="-128"/>
              </a:defRPr>
            </a:lvl5pPr>
            <a:lvl6pPr marL="3650948" indent="-331904" defTabSz="663809" eaLnBrk="0" fontAlgn="base" hangingPunct="0">
              <a:spcBef>
                <a:spcPct val="0"/>
              </a:spcBef>
              <a:spcAft>
                <a:spcPct val="0"/>
              </a:spcAft>
              <a:defRPr>
                <a:solidFill>
                  <a:schemeClr val="tx1"/>
                </a:solidFill>
                <a:latin typeface="Arial" charset="0"/>
                <a:ea typeface="ＭＳ Ｐゴシック" charset="-128"/>
              </a:defRPr>
            </a:lvl6pPr>
            <a:lvl7pPr marL="4314756" indent="-331904" defTabSz="663809" eaLnBrk="0" fontAlgn="base" hangingPunct="0">
              <a:spcBef>
                <a:spcPct val="0"/>
              </a:spcBef>
              <a:spcAft>
                <a:spcPct val="0"/>
              </a:spcAft>
              <a:defRPr>
                <a:solidFill>
                  <a:schemeClr val="tx1"/>
                </a:solidFill>
                <a:latin typeface="Arial" charset="0"/>
                <a:ea typeface="ＭＳ Ｐゴシック" charset="-128"/>
              </a:defRPr>
            </a:lvl7pPr>
            <a:lvl8pPr marL="4978565" indent="-331904" defTabSz="663809" eaLnBrk="0" fontAlgn="base" hangingPunct="0">
              <a:spcBef>
                <a:spcPct val="0"/>
              </a:spcBef>
              <a:spcAft>
                <a:spcPct val="0"/>
              </a:spcAft>
              <a:defRPr>
                <a:solidFill>
                  <a:schemeClr val="tx1"/>
                </a:solidFill>
                <a:latin typeface="Arial" charset="0"/>
                <a:ea typeface="ＭＳ Ｐゴシック" charset="-128"/>
              </a:defRPr>
            </a:lvl8pPr>
            <a:lvl9pPr marL="5642374" indent="-331904" defTabSz="663809"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1E8E09EB-426C-489B-8191-CF29A073F9C9}" type="slidenum">
              <a:rPr lang="en-GB" altLang="en-US"/>
              <a:pPr eaLnBrk="1" hangingPunct="1"/>
              <a:t>39</a:t>
            </a:fld>
            <a:endParaRPr lang="en-GB"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xfrm>
            <a:off x="176213" y="1076325"/>
            <a:ext cx="9574212" cy="538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dirty="0" smtClean="0"/>
              <a:t>If a student is unhappy with an academic decision – such as an exam grade, or the termination of their studies – they can appeal. They</a:t>
            </a:r>
            <a:r>
              <a:rPr lang="en-GB" altLang="en-US" baseline="0" dirty="0" smtClean="0"/>
              <a:t> can receive professional, independent help on this from Imperial College Union, who employ a full-time Student Adviser to help students remain at Imperial.</a:t>
            </a:r>
            <a:endParaRPr lang="en-GB" altLang="en-US" dirty="0" smtClean="0"/>
          </a:p>
        </p:txBody>
      </p:sp>
      <p:sp>
        <p:nvSpPr>
          <p:cNvPr id="110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128"/>
              </a:defRPr>
            </a:lvl1pPr>
            <a:lvl2pPr marL="1078689" indent="-414880" eaLnBrk="0" hangingPunct="0">
              <a:defRPr>
                <a:solidFill>
                  <a:schemeClr val="tx1"/>
                </a:solidFill>
                <a:latin typeface="Arial" charset="0"/>
                <a:ea typeface="ＭＳ Ｐゴシック" charset="-128"/>
              </a:defRPr>
            </a:lvl2pPr>
            <a:lvl3pPr marL="1659522" indent="-331904" eaLnBrk="0" hangingPunct="0">
              <a:defRPr>
                <a:solidFill>
                  <a:schemeClr val="tx1"/>
                </a:solidFill>
                <a:latin typeface="Arial" charset="0"/>
                <a:ea typeface="ＭＳ Ｐゴシック" charset="-128"/>
              </a:defRPr>
            </a:lvl3pPr>
            <a:lvl4pPr marL="2323330" indent="-331904" eaLnBrk="0" hangingPunct="0">
              <a:defRPr>
                <a:solidFill>
                  <a:schemeClr val="tx1"/>
                </a:solidFill>
                <a:latin typeface="Arial" charset="0"/>
                <a:ea typeface="ＭＳ Ｐゴシック" charset="-128"/>
              </a:defRPr>
            </a:lvl4pPr>
            <a:lvl5pPr marL="2987139" indent="-331904" eaLnBrk="0" hangingPunct="0">
              <a:defRPr>
                <a:solidFill>
                  <a:schemeClr val="tx1"/>
                </a:solidFill>
                <a:latin typeface="Arial" charset="0"/>
                <a:ea typeface="ＭＳ Ｐゴシック" charset="-128"/>
              </a:defRPr>
            </a:lvl5pPr>
            <a:lvl6pPr marL="3650948" indent="-331904" defTabSz="663809" eaLnBrk="0" fontAlgn="base" hangingPunct="0">
              <a:spcBef>
                <a:spcPct val="0"/>
              </a:spcBef>
              <a:spcAft>
                <a:spcPct val="0"/>
              </a:spcAft>
              <a:defRPr>
                <a:solidFill>
                  <a:schemeClr val="tx1"/>
                </a:solidFill>
                <a:latin typeface="Arial" charset="0"/>
                <a:ea typeface="ＭＳ Ｐゴシック" charset="-128"/>
              </a:defRPr>
            </a:lvl6pPr>
            <a:lvl7pPr marL="4314756" indent="-331904" defTabSz="663809" eaLnBrk="0" fontAlgn="base" hangingPunct="0">
              <a:spcBef>
                <a:spcPct val="0"/>
              </a:spcBef>
              <a:spcAft>
                <a:spcPct val="0"/>
              </a:spcAft>
              <a:defRPr>
                <a:solidFill>
                  <a:schemeClr val="tx1"/>
                </a:solidFill>
                <a:latin typeface="Arial" charset="0"/>
                <a:ea typeface="ＭＳ Ｐゴシック" charset="-128"/>
              </a:defRPr>
            </a:lvl7pPr>
            <a:lvl8pPr marL="4978565" indent="-331904" defTabSz="663809" eaLnBrk="0" fontAlgn="base" hangingPunct="0">
              <a:spcBef>
                <a:spcPct val="0"/>
              </a:spcBef>
              <a:spcAft>
                <a:spcPct val="0"/>
              </a:spcAft>
              <a:defRPr>
                <a:solidFill>
                  <a:schemeClr val="tx1"/>
                </a:solidFill>
                <a:latin typeface="Arial" charset="0"/>
                <a:ea typeface="ＭＳ Ｐゴシック" charset="-128"/>
              </a:defRPr>
            </a:lvl8pPr>
            <a:lvl9pPr marL="5642374" indent="-331904" defTabSz="663809"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1E8E09EB-426C-489B-8191-CF29A073F9C9}" type="slidenum">
              <a:rPr lang="en-GB" altLang="en-US"/>
              <a:pPr eaLnBrk="1" hangingPunct="1"/>
              <a:t>40</a:t>
            </a:fld>
            <a:endParaRPr lang="en-GB"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xfrm>
            <a:off x="176213" y="1076325"/>
            <a:ext cx="9574212" cy="538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smtClean="0"/>
          </a:p>
        </p:txBody>
      </p:sp>
      <p:sp>
        <p:nvSpPr>
          <p:cNvPr id="1146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128"/>
              </a:defRPr>
            </a:lvl1pPr>
            <a:lvl2pPr marL="1078689" indent="-414880" eaLnBrk="0" hangingPunct="0">
              <a:defRPr>
                <a:solidFill>
                  <a:schemeClr val="tx1"/>
                </a:solidFill>
                <a:latin typeface="Arial" charset="0"/>
                <a:ea typeface="ＭＳ Ｐゴシック" charset="-128"/>
              </a:defRPr>
            </a:lvl2pPr>
            <a:lvl3pPr marL="1659522" indent="-331904" eaLnBrk="0" hangingPunct="0">
              <a:defRPr>
                <a:solidFill>
                  <a:schemeClr val="tx1"/>
                </a:solidFill>
                <a:latin typeface="Arial" charset="0"/>
                <a:ea typeface="ＭＳ Ｐゴシック" charset="-128"/>
              </a:defRPr>
            </a:lvl3pPr>
            <a:lvl4pPr marL="2323330" indent="-331904" eaLnBrk="0" hangingPunct="0">
              <a:defRPr>
                <a:solidFill>
                  <a:schemeClr val="tx1"/>
                </a:solidFill>
                <a:latin typeface="Arial" charset="0"/>
                <a:ea typeface="ＭＳ Ｐゴシック" charset="-128"/>
              </a:defRPr>
            </a:lvl4pPr>
            <a:lvl5pPr marL="2987139" indent="-331904" eaLnBrk="0" hangingPunct="0">
              <a:defRPr>
                <a:solidFill>
                  <a:schemeClr val="tx1"/>
                </a:solidFill>
                <a:latin typeface="Arial" charset="0"/>
                <a:ea typeface="ＭＳ Ｐゴシック" charset="-128"/>
              </a:defRPr>
            </a:lvl5pPr>
            <a:lvl6pPr marL="3650948" indent="-331904" defTabSz="663809" eaLnBrk="0" fontAlgn="base" hangingPunct="0">
              <a:spcBef>
                <a:spcPct val="0"/>
              </a:spcBef>
              <a:spcAft>
                <a:spcPct val="0"/>
              </a:spcAft>
              <a:defRPr>
                <a:solidFill>
                  <a:schemeClr val="tx1"/>
                </a:solidFill>
                <a:latin typeface="Arial" charset="0"/>
                <a:ea typeface="ＭＳ Ｐゴシック" charset="-128"/>
              </a:defRPr>
            </a:lvl6pPr>
            <a:lvl7pPr marL="4314756" indent="-331904" defTabSz="663809" eaLnBrk="0" fontAlgn="base" hangingPunct="0">
              <a:spcBef>
                <a:spcPct val="0"/>
              </a:spcBef>
              <a:spcAft>
                <a:spcPct val="0"/>
              </a:spcAft>
              <a:defRPr>
                <a:solidFill>
                  <a:schemeClr val="tx1"/>
                </a:solidFill>
                <a:latin typeface="Arial" charset="0"/>
                <a:ea typeface="ＭＳ Ｐゴシック" charset="-128"/>
              </a:defRPr>
            </a:lvl7pPr>
            <a:lvl8pPr marL="4978565" indent="-331904" defTabSz="663809" eaLnBrk="0" fontAlgn="base" hangingPunct="0">
              <a:spcBef>
                <a:spcPct val="0"/>
              </a:spcBef>
              <a:spcAft>
                <a:spcPct val="0"/>
              </a:spcAft>
              <a:defRPr>
                <a:solidFill>
                  <a:schemeClr val="tx1"/>
                </a:solidFill>
                <a:latin typeface="Arial" charset="0"/>
                <a:ea typeface="ＭＳ Ｐゴシック" charset="-128"/>
              </a:defRPr>
            </a:lvl8pPr>
            <a:lvl9pPr marL="5642374" indent="-331904" defTabSz="663809"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7551BCF7-2AB1-49FB-91F2-F7297120F988}" type="slidenum">
              <a:rPr lang="en-GB" altLang="en-US"/>
              <a:pPr eaLnBrk="1" hangingPunct="1"/>
              <a:t>41</a:t>
            </a:fld>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xfrm>
            <a:off x="176213" y="1076325"/>
            <a:ext cx="9574212" cy="538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smtClean="0"/>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128"/>
              </a:defRPr>
            </a:lvl1pPr>
            <a:lvl2pPr marL="1078689" indent="-414880" eaLnBrk="0" hangingPunct="0">
              <a:defRPr>
                <a:solidFill>
                  <a:schemeClr val="tx1"/>
                </a:solidFill>
                <a:latin typeface="Arial" charset="0"/>
                <a:ea typeface="ＭＳ Ｐゴシック" charset="-128"/>
              </a:defRPr>
            </a:lvl2pPr>
            <a:lvl3pPr marL="1659522" indent="-331904" eaLnBrk="0" hangingPunct="0">
              <a:defRPr>
                <a:solidFill>
                  <a:schemeClr val="tx1"/>
                </a:solidFill>
                <a:latin typeface="Arial" charset="0"/>
                <a:ea typeface="ＭＳ Ｐゴシック" charset="-128"/>
              </a:defRPr>
            </a:lvl3pPr>
            <a:lvl4pPr marL="2323330" indent="-331904" eaLnBrk="0" hangingPunct="0">
              <a:defRPr>
                <a:solidFill>
                  <a:schemeClr val="tx1"/>
                </a:solidFill>
                <a:latin typeface="Arial" charset="0"/>
                <a:ea typeface="ＭＳ Ｐゴシック" charset="-128"/>
              </a:defRPr>
            </a:lvl4pPr>
            <a:lvl5pPr marL="2987139" indent="-331904" eaLnBrk="0" hangingPunct="0">
              <a:defRPr>
                <a:solidFill>
                  <a:schemeClr val="tx1"/>
                </a:solidFill>
                <a:latin typeface="Arial" charset="0"/>
                <a:ea typeface="ＭＳ Ｐゴシック" charset="-128"/>
              </a:defRPr>
            </a:lvl5pPr>
            <a:lvl6pPr marL="3650948" indent="-331904" defTabSz="663809" eaLnBrk="0" fontAlgn="base" hangingPunct="0">
              <a:spcBef>
                <a:spcPct val="0"/>
              </a:spcBef>
              <a:spcAft>
                <a:spcPct val="0"/>
              </a:spcAft>
              <a:defRPr>
                <a:solidFill>
                  <a:schemeClr val="tx1"/>
                </a:solidFill>
                <a:latin typeface="Arial" charset="0"/>
                <a:ea typeface="ＭＳ Ｐゴシック" charset="-128"/>
              </a:defRPr>
            </a:lvl6pPr>
            <a:lvl7pPr marL="4314756" indent="-331904" defTabSz="663809" eaLnBrk="0" fontAlgn="base" hangingPunct="0">
              <a:spcBef>
                <a:spcPct val="0"/>
              </a:spcBef>
              <a:spcAft>
                <a:spcPct val="0"/>
              </a:spcAft>
              <a:defRPr>
                <a:solidFill>
                  <a:schemeClr val="tx1"/>
                </a:solidFill>
                <a:latin typeface="Arial" charset="0"/>
                <a:ea typeface="ＭＳ Ｐゴシック" charset="-128"/>
              </a:defRPr>
            </a:lvl7pPr>
            <a:lvl8pPr marL="4978565" indent="-331904" defTabSz="663809" eaLnBrk="0" fontAlgn="base" hangingPunct="0">
              <a:spcBef>
                <a:spcPct val="0"/>
              </a:spcBef>
              <a:spcAft>
                <a:spcPct val="0"/>
              </a:spcAft>
              <a:defRPr>
                <a:solidFill>
                  <a:schemeClr val="tx1"/>
                </a:solidFill>
                <a:latin typeface="Arial" charset="0"/>
                <a:ea typeface="ＭＳ Ｐゴシック" charset="-128"/>
              </a:defRPr>
            </a:lvl8pPr>
            <a:lvl9pPr marL="5642374" indent="-331904" defTabSz="663809"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B0BCFB6B-926E-494D-9A0A-DDA27EBDA1AB}" type="slidenum">
              <a:rPr lang="en-GB" altLang="en-US"/>
              <a:pPr eaLnBrk="1" hangingPunct="1"/>
              <a:t>18</a:t>
            </a:fld>
            <a:endParaRPr lang="en-GB"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213" y="1076325"/>
            <a:ext cx="9574212" cy="53848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2AE423B-3BB5-47FD-999A-6E44B24A4352}" type="slidenum">
              <a:rPr lang="en-GB" smtClean="0"/>
              <a:t>43</a:t>
            </a:fld>
            <a:endParaRPr lang="en-GB" dirty="0"/>
          </a:p>
        </p:txBody>
      </p:sp>
    </p:spTree>
    <p:extLst>
      <p:ext uri="{BB962C8B-B14F-4D97-AF65-F5344CB8AC3E}">
        <p14:creationId xmlns:p14="http://schemas.microsoft.com/office/powerpoint/2010/main" val="33115881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213" y="1076325"/>
            <a:ext cx="9574212" cy="5384800"/>
          </a:xfrm>
        </p:spPr>
      </p:sp>
      <p:sp>
        <p:nvSpPr>
          <p:cNvPr id="3" name="Notes Placeholder 2"/>
          <p:cNvSpPr>
            <a:spLocks noGrp="1"/>
          </p:cNvSpPr>
          <p:nvPr>
            <p:ph type="body" idx="1"/>
          </p:nvPr>
        </p:nvSpPr>
        <p:spPr/>
        <p:txBody>
          <a:bodyPr/>
          <a:lstStyle/>
          <a:p>
            <a:pPr>
              <a:defRPr/>
            </a:pPr>
            <a:r>
              <a:rPr lang="en-GB" b="1" dirty="0" smtClean="0"/>
              <a:t>***the Volunteer Certificate and Volunteer Accreditation must be completed within one academic year, from 1</a:t>
            </a:r>
            <a:r>
              <a:rPr lang="en-GB" b="1" baseline="30000" dirty="0" smtClean="0"/>
              <a:t>st</a:t>
            </a:r>
            <a:r>
              <a:rPr lang="en-GB" b="1" dirty="0" smtClean="0"/>
              <a:t> August – 31</a:t>
            </a:r>
            <a:r>
              <a:rPr lang="en-GB" b="1" baseline="30000" dirty="0" smtClean="0"/>
              <a:t>st</a:t>
            </a:r>
            <a:r>
              <a:rPr lang="en-GB" b="1" dirty="0" smtClean="0"/>
              <a:t> July </a:t>
            </a:r>
          </a:p>
          <a:p>
            <a:pPr>
              <a:defRPr/>
            </a:pPr>
            <a:endParaRPr lang="en-GB" b="1" dirty="0" smtClean="0"/>
          </a:p>
        </p:txBody>
      </p:sp>
      <p:sp>
        <p:nvSpPr>
          <p:cNvPr id="4" name="Slide Number Placeholder 3"/>
          <p:cNvSpPr>
            <a:spLocks noGrp="1"/>
          </p:cNvSpPr>
          <p:nvPr>
            <p:ph type="sldNum" sz="quarter" idx="10"/>
          </p:nvPr>
        </p:nvSpPr>
        <p:spPr/>
        <p:txBody>
          <a:bodyPr/>
          <a:lstStyle/>
          <a:p>
            <a:fld id="{935F1ADA-4C27-4F15-A2A4-6EA6A561162B}" type="slidenum">
              <a:rPr lang="en-GB" smtClean="0"/>
              <a:t>44</a:t>
            </a:fld>
            <a:endParaRPr lang="en-GB" dirty="0"/>
          </a:p>
        </p:txBody>
      </p:sp>
    </p:spTree>
    <p:extLst>
      <p:ext uri="{BB962C8B-B14F-4D97-AF65-F5344CB8AC3E}">
        <p14:creationId xmlns:p14="http://schemas.microsoft.com/office/powerpoint/2010/main" val="7777938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213" y="1076325"/>
            <a:ext cx="9574212" cy="5384800"/>
          </a:xfrm>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02AE423B-3BB5-47FD-999A-6E44B24A4352}" type="slidenum">
              <a:rPr lang="en-GB" smtClean="0"/>
              <a:t>45</a:t>
            </a:fld>
            <a:endParaRPr lang="en-GB" dirty="0"/>
          </a:p>
        </p:txBody>
      </p:sp>
    </p:spTree>
    <p:extLst>
      <p:ext uri="{BB962C8B-B14F-4D97-AF65-F5344CB8AC3E}">
        <p14:creationId xmlns:p14="http://schemas.microsoft.com/office/powerpoint/2010/main" val="2198365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213" y="1076325"/>
            <a:ext cx="9574212" cy="5384800"/>
          </a:xfrm>
        </p:spPr>
      </p:sp>
      <p:sp>
        <p:nvSpPr>
          <p:cNvPr id="3" name="Notes Placeholder 2"/>
          <p:cNvSpPr>
            <a:spLocks noGrp="1"/>
          </p:cNvSpPr>
          <p:nvPr>
            <p:ph type="body" idx="1"/>
          </p:nvPr>
        </p:nvSpPr>
        <p:spPr/>
        <p:txBody>
          <a:bodyPr/>
          <a:lstStyle/>
          <a:p>
            <a:pPr eaLnBrk="1" hangingPunct="1">
              <a:spcBef>
                <a:spcPct val="0"/>
              </a:spcBef>
              <a:defRPr/>
            </a:pPr>
            <a:r>
              <a:rPr lang="en-GB" altLang="en-US" dirty="0" smtClean="0"/>
              <a:t>Imperial Plus is based around six key skills. </a:t>
            </a:r>
          </a:p>
          <a:p>
            <a:pPr eaLnBrk="1" hangingPunct="1">
              <a:spcBef>
                <a:spcPct val="0"/>
              </a:spcBef>
              <a:defRPr/>
            </a:pPr>
            <a:endParaRPr lang="en-GB" altLang="en-US" dirty="0" smtClean="0"/>
          </a:p>
          <a:p>
            <a:pPr marL="497857" lvl="1" indent="-497857">
              <a:buBlip>
                <a:blip r:embed="rId3"/>
              </a:buBlip>
              <a:defRPr/>
            </a:pPr>
            <a:r>
              <a:rPr lang="en-GB" altLang="en-US" sz="3500" dirty="0"/>
              <a:t>Communication </a:t>
            </a:r>
          </a:p>
          <a:p>
            <a:pPr marL="497857" lvl="1" indent="-497857">
              <a:buBlip>
                <a:blip r:embed="rId3"/>
              </a:buBlip>
              <a:defRPr/>
            </a:pPr>
            <a:r>
              <a:rPr lang="en-GB" altLang="en-US" sz="3500" dirty="0"/>
              <a:t>Team Work </a:t>
            </a:r>
          </a:p>
          <a:p>
            <a:pPr marL="497857" lvl="1" indent="-497857">
              <a:buBlip>
                <a:blip r:embed="rId3"/>
              </a:buBlip>
              <a:defRPr/>
            </a:pPr>
            <a:r>
              <a:rPr lang="en-GB" altLang="en-US" sz="3500" dirty="0"/>
              <a:t>Planning and Organising </a:t>
            </a:r>
          </a:p>
          <a:p>
            <a:pPr marL="497857" lvl="1" indent="-497857">
              <a:buBlip>
                <a:blip r:embed="rId3"/>
              </a:buBlip>
              <a:defRPr/>
            </a:pPr>
            <a:r>
              <a:rPr lang="en-GB" altLang="en-US" sz="3500" dirty="0"/>
              <a:t>Persuasion and Negotiation </a:t>
            </a:r>
          </a:p>
          <a:p>
            <a:pPr marL="497857" lvl="1" indent="-497857">
              <a:buBlip>
                <a:blip r:embed="rId3"/>
              </a:buBlip>
              <a:defRPr/>
            </a:pPr>
            <a:r>
              <a:rPr lang="en-GB" altLang="en-US" sz="3500" dirty="0"/>
              <a:t>Problem Solving </a:t>
            </a:r>
          </a:p>
          <a:p>
            <a:pPr marL="497857" lvl="1" indent="-497857">
              <a:buBlip>
                <a:blip r:embed="rId3"/>
              </a:buBlip>
              <a:defRPr/>
            </a:pPr>
            <a:r>
              <a:rPr lang="en-GB" altLang="en-US" sz="3500" dirty="0"/>
              <a:t>Personal Effectiveness </a:t>
            </a:r>
          </a:p>
          <a:p>
            <a:pPr eaLnBrk="1" hangingPunct="1">
              <a:spcBef>
                <a:spcPct val="0"/>
              </a:spcBef>
              <a:defRPr/>
            </a:pPr>
            <a:endParaRPr lang="en-GB" altLang="en-US" dirty="0" smtClean="0"/>
          </a:p>
          <a:p>
            <a:pPr eaLnBrk="1" hangingPunct="1">
              <a:spcBef>
                <a:spcPct val="0"/>
              </a:spcBef>
              <a:defRPr/>
            </a:pPr>
            <a:endParaRPr lang="en-GB" altLang="en-US" dirty="0" smtClean="0"/>
          </a:p>
          <a:p>
            <a:pPr eaLnBrk="1" hangingPunct="1">
              <a:spcBef>
                <a:spcPct val="0"/>
              </a:spcBef>
              <a:defRPr/>
            </a:pPr>
            <a:r>
              <a:rPr lang="en-GB" altLang="en-US" b="1" dirty="0" smtClean="0"/>
              <a:t>These skills were also those included in a recent report by the NUS and Confederation of British Industry as some of the key skills that employers look for in Graduates. </a:t>
            </a:r>
          </a:p>
          <a:p>
            <a:endParaRPr lang="en-GB" dirty="0"/>
          </a:p>
        </p:txBody>
      </p:sp>
      <p:sp>
        <p:nvSpPr>
          <p:cNvPr id="4" name="Slide Number Placeholder 3"/>
          <p:cNvSpPr>
            <a:spLocks noGrp="1"/>
          </p:cNvSpPr>
          <p:nvPr>
            <p:ph type="sldNum" sz="quarter" idx="10"/>
          </p:nvPr>
        </p:nvSpPr>
        <p:spPr/>
        <p:txBody>
          <a:bodyPr/>
          <a:lstStyle/>
          <a:p>
            <a:fld id="{935F1ADA-4C27-4F15-A2A4-6EA6A561162B}" type="slidenum">
              <a:rPr lang="en-GB" smtClean="0"/>
              <a:t>46</a:t>
            </a:fld>
            <a:endParaRPr lang="en-GB" dirty="0"/>
          </a:p>
        </p:txBody>
      </p:sp>
    </p:spTree>
    <p:extLst>
      <p:ext uri="{BB962C8B-B14F-4D97-AF65-F5344CB8AC3E}">
        <p14:creationId xmlns:p14="http://schemas.microsoft.com/office/powerpoint/2010/main" val="32291316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213" y="1076325"/>
            <a:ext cx="9574212" cy="53848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2AE423B-3BB5-47FD-999A-6E44B24A4352}" type="slidenum">
              <a:rPr lang="en-GB" smtClean="0"/>
              <a:t>47</a:t>
            </a:fld>
            <a:endParaRPr lang="en-GB" dirty="0"/>
          </a:p>
        </p:txBody>
      </p:sp>
    </p:spTree>
    <p:extLst>
      <p:ext uri="{BB962C8B-B14F-4D97-AF65-F5344CB8AC3E}">
        <p14:creationId xmlns:p14="http://schemas.microsoft.com/office/powerpoint/2010/main" val="23055730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213" y="1076325"/>
            <a:ext cx="9574212" cy="53848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35F1ADA-4C27-4F15-A2A4-6EA6A561162B}" type="slidenum">
              <a:rPr lang="en-GB" smtClean="0"/>
              <a:t>48</a:t>
            </a:fld>
            <a:endParaRPr lang="en-GB" dirty="0"/>
          </a:p>
        </p:txBody>
      </p:sp>
    </p:spTree>
    <p:extLst>
      <p:ext uri="{BB962C8B-B14F-4D97-AF65-F5344CB8AC3E}">
        <p14:creationId xmlns:p14="http://schemas.microsoft.com/office/powerpoint/2010/main" val="4033360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213" y="1076325"/>
            <a:ext cx="9574212" cy="53848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2AE423B-3BB5-47FD-999A-6E44B24A4352}" type="slidenum">
              <a:rPr lang="en-GB" smtClean="0"/>
              <a:t>49</a:t>
            </a:fld>
            <a:endParaRPr lang="en-GB" dirty="0"/>
          </a:p>
        </p:txBody>
      </p:sp>
    </p:spTree>
    <p:extLst>
      <p:ext uri="{BB962C8B-B14F-4D97-AF65-F5344CB8AC3E}">
        <p14:creationId xmlns:p14="http://schemas.microsoft.com/office/powerpoint/2010/main" val="39126342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213" y="1076325"/>
            <a:ext cx="9574212" cy="5384800"/>
          </a:xfrm>
        </p:spPr>
      </p:sp>
      <p:sp>
        <p:nvSpPr>
          <p:cNvPr id="3" name="Notes Placeholder 2"/>
          <p:cNvSpPr>
            <a:spLocks noGrp="1"/>
          </p:cNvSpPr>
          <p:nvPr>
            <p:ph type="body" idx="1"/>
          </p:nvPr>
        </p:nvSpPr>
        <p:spPr/>
        <p:txBody>
          <a:bodyPr/>
          <a:lstStyle/>
          <a:p>
            <a:pPr defTabSz="1327617">
              <a:defRPr/>
            </a:pPr>
            <a:r>
              <a:rPr lang="en-GB" altLang="en-US" dirty="0" smtClean="0"/>
              <a:t>For those that have achieved the Volunteer Accreditation… they will be invited to apply to work towards the Imperial Plus Volunteer Qualification from the start of the summer</a:t>
            </a:r>
            <a:r>
              <a:rPr lang="en-GB" altLang="en-US" baseline="0" dirty="0" smtClean="0"/>
              <a:t> term</a:t>
            </a:r>
            <a:r>
              <a:rPr lang="en-GB" altLang="en-US" dirty="0" smtClean="0"/>
              <a:t>. </a:t>
            </a:r>
          </a:p>
          <a:p>
            <a:endParaRPr lang="en-GB" dirty="0"/>
          </a:p>
        </p:txBody>
      </p:sp>
      <p:sp>
        <p:nvSpPr>
          <p:cNvPr id="4" name="Slide Number Placeholder 3"/>
          <p:cNvSpPr>
            <a:spLocks noGrp="1"/>
          </p:cNvSpPr>
          <p:nvPr>
            <p:ph type="sldNum" sz="quarter" idx="10"/>
          </p:nvPr>
        </p:nvSpPr>
        <p:spPr/>
        <p:txBody>
          <a:bodyPr/>
          <a:lstStyle/>
          <a:p>
            <a:fld id="{935F1ADA-4C27-4F15-A2A4-6EA6A561162B}" type="slidenum">
              <a:rPr lang="en-GB" smtClean="0"/>
              <a:t>50</a:t>
            </a:fld>
            <a:endParaRPr lang="en-GB" dirty="0"/>
          </a:p>
        </p:txBody>
      </p:sp>
    </p:spTree>
    <p:extLst>
      <p:ext uri="{BB962C8B-B14F-4D97-AF65-F5344CB8AC3E}">
        <p14:creationId xmlns:p14="http://schemas.microsoft.com/office/powerpoint/2010/main" val="19798649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213" y="1076325"/>
            <a:ext cx="9574212" cy="53848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2AE423B-3BB5-47FD-999A-6E44B24A4352}" type="slidenum">
              <a:rPr lang="en-GB" smtClean="0"/>
              <a:t>51</a:t>
            </a:fld>
            <a:endParaRPr lang="en-GB" dirty="0"/>
          </a:p>
        </p:txBody>
      </p:sp>
    </p:spTree>
    <p:extLst>
      <p:ext uri="{BB962C8B-B14F-4D97-AF65-F5344CB8AC3E}">
        <p14:creationId xmlns:p14="http://schemas.microsoft.com/office/powerpoint/2010/main" val="28960283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213" y="1076325"/>
            <a:ext cx="9574212" cy="53848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2AE423B-3BB5-47FD-999A-6E44B24A4352}" type="slidenum">
              <a:rPr lang="en-GB" smtClean="0"/>
              <a:t>52</a:t>
            </a:fld>
            <a:endParaRPr lang="en-GB" dirty="0"/>
          </a:p>
        </p:txBody>
      </p:sp>
    </p:spTree>
    <p:extLst>
      <p:ext uri="{BB962C8B-B14F-4D97-AF65-F5344CB8AC3E}">
        <p14:creationId xmlns:p14="http://schemas.microsoft.com/office/powerpoint/2010/main" val="152700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xfrm>
            <a:off x="176213" y="1076325"/>
            <a:ext cx="9574212" cy="538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smtClean="0"/>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128"/>
              </a:defRPr>
            </a:lvl1pPr>
            <a:lvl2pPr marL="1078689" indent="-414880" eaLnBrk="0" hangingPunct="0">
              <a:defRPr>
                <a:solidFill>
                  <a:schemeClr val="tx1"/>
                </a:solidFill>
                <a:latin typeface="Arial" charset="0"/>
                <a:ea typeface="ＭＳ Ｐゴシック" charset="-128"/>
              </a:defRPr>
            </a:lvl2pPr>
            <a:lvl3pPr marL="1659522" indent="-331904" eaLnBrk="0" hangingPunct="0">
              <a:defRPr>
                <a:solidFill>
                  <a:schemeClr val="tx1"/>
                </a:solidFill>
                <a:latin typeface="Arial" charset="0"/>
                <a:ea typeface="ＭＳ Ｐゴシック" charset="-128"/>
              </a:defRPr>
            </a:lvl3pPr>
            <a:lvl4pPr marL="2323330" indent="-331904" eaLnBrk="0" hangingPunct="0">
              <a:defRPr>
                <a:solidFill>
                  <a:schemeClr val="tx1"/>
                </a:solidFill>
                <a:latin typeface="Arial" charset="0"/>
                <a:ea typeface="ＭＳ Ｐゴシック" charset="-128"/>
              </a:defRPr>
            </a:lvl4pPr>
            <a:lvl5pPr marL="2987139" indent="-331904" eaLnBrk="0" hangingPunct="0">
              <a:defRPr>
                <a:solidFill>
                  <a:schemeClr val="tx1"/>
                </a:solidFill>
                <a:latin typeface="Arial" charset="0"/>
                <a:ea typeface="ＭＳ Ｐゴシック" charset="-128"/>
              </a:defRPr>
            </a:lvl5pPr>
            <a:lvl6pPr marL="3650948" indent="-331904" defTabSz="663809" eaLnBrk="0" fontAlgn="base" hangingPunct="0">
              <a:spcBef>
                <a:spcPct val="0"/>
              </a:spcBef>
              <a:spcAft>
                <a:spcPct val="0"/>
              </a:spcAft>
              <a:defRPr>
                <a:solidFill>
                  <a:schemeClr val="tx1"/>
                </a:solidFill>
                <a:latin typeface="Arial" charset="0"/>
                <a:ea typeface="ＭＳ Ｐゴシック" charset="-128"/>
              </a:defRPr>
            </a:lvl6pPr>
            <a:lvl7pPr marL="4314756" indent="-331904" defTabSz="663809" eaLnBrk="0" fontAlgn="base" hangingPunct="0">
              <a:spcBef>
                <a:spcPct val="0"/>
              </a:spcBef>
              <a:spcAft>
                <a:spcPct val="0"/>
              </a:spcAft>
              <a:defRPr>
                <a:solidFill>
                  <a:schemeClr val="tx1"/>
                </a:solidFill>
                <a:latin typeface="Arial" charset="0"/>
                <a:ea typeface="ＭＳ Ｐゴシック" charset="-128"/>
              </a:defRPr>
            </a:lvl7pPr>
            <a:lvl8pPr marL="4978565" indent="-331904" defTabSz="663809" eaLnBrk="0" fontAlgn="base" hangingPunct="0">
              <a:spcBef>
                <a:spcPct val="0"/>
              </a:spcBef>
              <a:spcAft>
                <a:spcPct val="0"/>
              </a:spcAft>
              <a:defRPr>
                <a:solidFill>
                  <a:schemeClr val="tx1"/>
                </a:solidFill>
                <a:latin typeface="Arial" charset="0"/>
                <a:ea typeface="ＭＳ Ｐゴシック" charset="-128"/>
              </a:defRPr>
            </a:lvl8pPr>
            <a:lvl9pPr marL="5642374" indent="-331904" defTabSz="663809"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777FE672-3752-4B4C-89B3-546BFF27D7DB}" type="slidenum">
              <a:rPr lang="en-GB" altLang="en-US"/>
              <a:pPr eaLnBrk="1" hangingPunct="1"/>
              <a:t>19</a:t>
            </a:fld>
            <a:endParaRPr lang="en-GB"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213" y="1076325"/>
            <a:ext cx="9574212" cy="53848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2AE423B-3BB5-47FD-999A-6E44B24A4352}" type="slidenum">
              <a:rPr lang="en-GB" smtClean="0"/>
              <a:t>53</a:t>
            </a:fld>
            <a:endParaRPr lang="en-GB" dirty="0"/>
          </a:p>
        </p:txBody>
      </p:sp>
    </p:spTree>
    <p:extLst>
      <p:ext uri="{BB962C8B-B14F-4D97-AF65-F5344CB8AC3E}">
        <p14:creationId xmlns:p14="http://schemas.microsoft.com/office/powerpoint/2010/main" val="13355074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213" y="1076325"/>
            <a:ext cx="9574212" cy="53848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2AE423B-3BB5-47FD-999A-6E44B24A4352}" type="slidenum">
              <a:rPr lang="en-GB" smtClean="0"/>
              <a:t>54</a:t>
            </a:fld>
            <a:endParaRPr lang="en-GB" dirty="0"/>
          </a:p>
        </p:txBody>
      </p:sp>
    </p:spTree>
    <p:extLst>
      <p:ext uri="{BB962C8B-B14F-4D97-AF65-F5344CB8AC3E}">
        <p14:creationId xmlns:p14="http://schemas.microsoft.com/office/powerpoint/2010/main" val="31957097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xfrm>
            <a:off x="176213" y="1076325"/>
            <a:ext cx="9574212" cy="538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smtClean="0"/>
          </a:p>
        </p:txBody>
      </p:sp>
      <p:sp>
        <p:nvSpPr>
          <p:cNvPr id="1290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128"/>
              </a:defRPr>
            </a:lvl1pPr>
            <a:lvl2pPr marL="1078689" indent="-414880" eaLnBrk="0" hangingPunct="0">
              <a:defRPr>
                <a:solidFill>
                  <a:schemeClr val="tx1"/>
                </a:solidFill>
                <a:latin typeface="Arial" charset="0"/>
                <a:ea typeface="ＭＳ Ｐゴシック" charset="-128"/>
              </a:defRPr>
            </a:lvl2pPr>
            <a:lvl3pPr marL="1659522" indent="-331904" eaLnBrk="0" hangingPunct="0">
              <a:defRPr>
                <a:solidFill>
                  <a:schemeClr val="tx1"/>
                </a:solidFill>
                <a:latin typeface="Arial" charset="0"/>
                <a:ea typeface="ＭＳ Ｐゴシック" charset="-128"/>
              </a:defRPr>
            </a:lvl3pPr>
            <a:lvl4pPr marL="2323330" indent="-331904" eaLnBrk="0" hangingPunct="0">
              <a:defRPr>
                <a:solidFill>
                  <a:schemeClr val="tx1"/>
                </a:solidFill>
                <a:latin typeface="Arial" charset="0"/>
                <a:ea typeface="ＭＳ Ｐゴシック" charset="-128"/>
              </a:defRPr>
            </a:lvl4pPr>
            <a:lvl5pPr marL="2987139" indent="-331904" eaLnBrk="0" hangingPunct="0">
              <a:defRPr>
                <a:solidFill>
                  <a:schemeClr val="tx1"/>
                </a:solidFill>
                <a:latin typeface="Arial" charset="0"/>
                <a:ea typeface="ＭＳ Ｐゴシック" charset="-128"/>
              </a:defRPr>
            </a:lvl5pPr>
            <a:lvl6pPr marL="3650948" indent="-331904" defTabSz="663809" eaLnBrk="0" fontAlgn="base" hangingPunct="0">
              <a:spcBef>
                <a:spcPct val="0"/>
              </a:spcBef>
              <a:spcAft>
                <a:spcPct val="0"/>
              </a:spcAft>
              <a:defRPr>
                <a:solidFill>
                  <a:schemeClr val="tx1"/>
                </a:solidFill>
                <a:latin typeface="Arial" charset="0"/>
                <a:ea typeface="ＭＳ Ｐゴシック" charset="-128"/>
              </a:defRPr>
            </a:lvl6pPr>
            <a:lvl7pPr marL="4314756" indent="-331904" defTabSz="663809" eaLnBrk="0" fontAlgn="base" hangingPunct="0">
              <a:spcBef>
                <a:spcPct val="0"/>
              </a:spcBef>
              <a:spcAft>
                <a:spcPct val="0"/>
              </a:spcAft>
              <a:defRPr>
                <a:solidFill>
                  <a:schemeClr val="tx1"/>
                </a:solidFill>
                <a:latin typeface="Arial" charset="0"/>
                <a:ea typeface="ＭＳ Ｐゴシック" charset="-128"/>
              </a:defRPr>
            </a:lvl7pPr>
            <a:lvl8pPr marL="4978565" indent="-331904" defTabSz="663809" eaLnBrk="0" fontAlgn="base" hangingPunct="0">
              <a:spcBef>
                <a:spcPct val="0"/>
              </a:spcBef>
              <a:spcAft>
                <a:spcPct val="0"/>
              </a:spcAft>
              <a:defRPr>
                <a:solidFill>
                  <a:schemeClr val="tx1"/>
                </a:solidFill>
                <a:latin typeface="Arial" charset="0"/>
                <a:ea typeface="ＭＳ Ｐゴシック" charset="-128"/>
              </a:defRPr>
            </a:lvl8pPr>
            <a:lvl9pPr marL="5642374" indent="-331904" defTabSz="663809"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D7EADA55-2D03-457E-A1F4-A4F6C0CF3665}" type="slidenum">
              <a:rPr lang="en-GB" altLang="en-US"/>
              <a:pPr eaLnBrk="1" hangingPunct="1"/>
              <a:t>56</a:t>
            </a:fld>
            <a:endParaRPr lang="en-GB"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xfrm>
            <a:off x="176213" y="1076325"/>
            <a:ext cx="9574212" cy="538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smtClean="0"/>
          </a:p>
        </p:txBody>
      </p:sp>
      <p:sp>
        <p:nvSpPr>
          <p:cNvPr id="1300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128"/>
              </a:defRPr>
            </a:lvl1pPr>
            <a:lvl2pPr marL="1078689" indent="-414880" eaLnBrk="0" hangingPunct="0">
              <a:defRPr>
                <a:solidFill>
                  <a:schemeClr val="tx1"/>
                </a:solidFill>
                <a:latin typeface="Arial" charset="0"/>
                <a:ea typeface="ＭＳ Ｐゴシック" charset="-128"/>
              </a:defRPr>
            </a:lvl2pPr>
            <a:lvl3pPr marL="1659522" indent="-331904" eaLnBrk="0" hangingPunct="0">
              <a:defRPr>
                <a:solidFill>
                  <a:schemeClr val="tx1"/>
                </a:solidFill>
                <a:latin typeface="Arial" charset="0"/>
                <a:ea typeface="ＭＳ Ｐゴシック" charset="-128"/>
              </a:defRPr>
            </a:lvl3pPr>
            <a:lvl4pPr marL="2323330" indent="-331904" eaLnBrk="0" hangingPunct="0">
              <a:defRPr>
                <a:solidFill>
                  <a:schemeClr val="tx1"/>
                </a:solidFill>
                <a:latin typeface="Arial" charset="0"/>
                <a:ea typeface="ＭＳ Ｐゴシック" charset="-128"/>
              </a:defRPr>
            </a:lvl4pPr>
            <a:lvl5pPr marL="2987139" indent="-331904" eaLnBrk="0" hangingPunct="0">
              <a:defRPr>
                <a:solidFill>
                  <a:schemeClr val="tx1"/>
                </a:solidFill>
                <a:latin typeface="Arial" charset="0"/>
                <a:ea typeface="ＭＳ Ｐゴシック" charset="-128"/>
              </a:defRPr>
            </a:lvl5pPr>
            <a:lvl6pPr marL="3650948" indent="-331904" defTabSz="663809" eaLnBrk="0" fontAlgn="base" hangingPunct="0">
              <a:spcBef>
                <a:spcPct val="0"/>
              </a:spcBef>
              <a:spcAft>
                <a:spcPct val="0"/>
              </a:spcAft>
              <a:defRPr>
                <a:solidFill>
                  <a:schemeClr val="tx1"/>
                </a:solidFill>
                <a:latin typeface="Arial" charset="0"/>
                <a:ea typeface="ＭＳ Ｐゴシック" charset="-128"/>
              </a:defRPr>
            </a:lvl6pPr>
            <a:lvl7pPr marL="4314756" indent="-331904" defTabSz="663809" eaLnBrk="0" fontAlgn="base" hangingPunct="0">
              <a:spcBef>
                <a:spcPct val="0"/>
              </a:spcBef>
              <a:spcAft>
                <a:spcPct val="0"/>
              </a:spcAft>
              <a:defRPr>
                <a:solidFill>
                  <a:schemeClr val="tx1"/>
                </a:solidFill>
                <a:latin typeface="Arial" charset="0"/>
                <a:ea typeface="ＭＳ Ｐゴシック" charset="-128"/>
              </a:defRPr>
            </a:lvl7pPr>
            <a:lvl8pPr marL="4978565" indent="-331904" defTabSz="663809" eaLnBrk="0" fontAlgn="base" hangingPunct="0">
              <a:spcBef>
                <a:spcPct val="0"/>
              </a:spcBef>
              <a:spcAft>
                <a:spcPct val="0"/>
              </a:spcAft>
              <a:defRPr>
                <a:solidFill>
                  <a:schemeClr val="tx1"/>
                </a:solidFill>
                <a:latin typeface="Arial" charset="0"/>
                <a:ea typeface="ＭＳ Ｐゴシック" charset="-128"/>
              </a:defRPr>
            </a:lvl8pPr>
            <a:lvl9pPr marL="5642374" indent="-331904" defTabSz="663809"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D51B35AF-968D-4A91-A098-CAD1E7E2FE84}" type="slidenum">
              <a:rPr lang="en-GB" altLang="en-US"/>
              <a:pPr eaLnBrk="1" hangingPunct="1"/>
              <a:t>57</a:t>
            </a:fld>
            <a:endParaRPr lang="en-GB"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xfrm>
            <a:off x="176213" y="1076325"/>
            <a:ext cx="9574212" cy="538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smtClean="0"/>
          </a:p>
        </p:txBody>
      </p:sp>
      <p:sp>
        <p:nvSpPr>
          <p:cNvPr id="131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128"/>
              </a:defRPr>
            </a:lvl1pPr>
            <a:lvl2pPr marL="1078689" indent="-414880" eaLnBrk="0" hangingPunct="0">
              <a:defRPr>
                <a:solidFill>
                  <a:schemeClr val="tx1"/>
                </a:solidFill>
                <a:latin typeface="Arial" charset="0"/>
                <a:ea typeface="ＭＳ Ｐゴシック" charset="-128"/>
              </a:defRPr>
            </a:lvl2pPr>
            <a:lvl3pPr marL="1659522" indent="-331904" eaLnBrk="0" hangingPunct="0">
              <a:defRPr>
                <a:solidFill>
                  <a:schemeClr val="tx1"/>
                </a:solidFill>
                <a:latin typeface="Arial" charset="0"/>
                <a:ea typeface="ＭＳ Ｐゴシック" charset="-128"/>
              </a:defRPr>
            </a:lvl3pPr>
            <a:lvl4pPr marL="2323330" indent="-331904" eaLnBrk="0" hangingPunct="0">
              <a:defRPr>
                <a:solidFill>
                  <a:schemeClr val="tx1"/>
                </a:solidFill>
                <a:latin typeface="Arial" charset="0"/>
                <a:ea typeface="ＭＳ Ｐゴシック" charset="-128"/>
              </a:defRPr>
            </a:lvl4pPr>
            <a:lvl5pPr marL="2987139" indent="-331904" eaLnBrk="0" hangingPunct="0">
              <a:defRPr>
                <a:solidFill>
                  <a:schemeClr val="tx1"/>
                </a:solidFill>
                <a:latin typeface="Arial" charset="0"/>
                <a:ea typeface="ＭＳ Ｐゴシック" charset="-128"/>
              </a:defRPr>
            </a:lvl5pPr>
            <a:lvl6pPr marL="3650948" indent="-331904" defTabSz="663809" eaLnBrk="0" fontAlgn="base" hangingPunct="0">
              <a:spcBef>
                <a:spcPct val="0"/>
              </a:spcBef>
              <a:spcAft>
                <a:spcPct val="0"/>
              </a:spcAft>
              <a:defRPr>
                <a:solidFill>
                  <a:schemeClr val="tx1"/>
                </a:solidFill>
                <a:latin typeface="Arial" charset="0"/>
                <a:ea typeface="ＭＳ Ｐゴシック" charset="-128"/>
              </a:defRPr>
            </a:lvl6pPr>
            <a:lvl7pPr marL="4314756" indent="-331904" defTabSz="663809" eaLnBrk="0" fontAlgn="base" hangingPunct="0">
              <a:spcBef>
                <a:spcPct val="0"/>
              </a:spcBef>
              <a:spcAft>
                <a:spcPct val="0"/>
              </a:spcAft>
              <a:defRPr>
                <a:solidFill>
                  <a:schemeClr val="tx1"/>
                </a:solidFill>
                <a:latin typeface="Arial" charset="0"/>
                <a:ea typeface="ＭＳ Ｐゴシック" charset="-128"/>
              </a:defRPr>
            </a:lvl7pPr>
            <a:lvl8pPr marL="4978565" indent="-331904" defTabSz="663809" eaLnBrk="0" fontAlgn="base" hangingPunct="0">
              <a:spcBef>
                <a:spcPct val="0"/>
              </a:spcBef>
              <a:spcAft>
                <a:spcPct val="0"/>
              </a:spcAft>
              <a:defRPr>
                <a:solidFill>
                  <a:schemeClr val="tx1"/>
                </a:solidFill>
                <a:latin typeface="Arial" charset="0"/>
                <a:ea typeface="ＭＳ Ｐゴシック" charset="-128"/>
              </a:defRPr>
            </a:lvl8pPr>
            <a:lvl9pPr marL="5642374" indent="-331904" defTabSz="663809"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02639ED1-EB68-42C8-8CBC-F6EDFB4945CD}" type="slidenum">
              <a:rPr lang="en-GB" altLang="en-US"/>
              <a:pPr eaLnBrk="1" hangingPunct="1"/>
              <a:t>58</a:t>
            </a:fld>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xfrm>
            <a:off x="176213" y="1076325"/>
            <a:ext cx="9574212" cy="538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smtClean="0"/>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128"/>
              </a:defRPr>
            </a:lvl1pPr>
            <a:lvl2pPr marL="1078689" indent="-414880" eaLnBrk="0" hangingPunct="0">
              <a:defRPr>
                <a:solidFill>
                  <a:schemeClr val="tx1"/>
                </a:solidFill>
                <a:latin typeface="Arial" charset="0"/>
                <a:ea typeface="ＭＳ Ｐゴシック" charset="-128"/>
              </a:defRPr>
            </a:lvl2pPr>
            <a:lvl3pPr marL="1659522" indent="-331904" eaLnBrk="0" hangingPunct="0">
              <a:defRPr>
                <a:solidFill>
                  <a:schemeClr val="tx1"/>
                </a:solidFill>
                <a:latin typeface="Arial" charset="0"/>
                <a:ea typeface="ＭＳ Ｐゴシック" charset="-128"/>
              </a:defRPr>
            </a:lvl3pPr>
            <a:lvl4pPr marL="2323330" indent="-331904" eaLnBrk="0" hangingPunct="0">
              <a:defRPr>
                <a:solidFill>
                  <a:schemeClr val="tx1"/>
                </a:solidFill>
                <a:latin typeface="Arial" charset="0"/>
                <a:ea typeface="ＭＳ Ｐゴシック" charset="-128"/>
              </a:defRPr>
            </a:lvl4pPr>
            <a:lvl5pPr marL="2987139" indent="-331904" eaLnBrk="0" hangingPunct="0">
              <a:defRPr>
                <a:solidFill>
                  <a:schemeClr val="tx1"/>
                </a:solidFill>
                <a:latin typeface="Arial" charset="0"/>
                <a:ea typeface="ＭＳ Ｐゴシック" charset="-128"/>
              </a:defRPr>
            </a:lvl5pPr>
            <a:lvl6pPr marL="3650948" indent="-331904" defTabSz="663809" eaLnBrk="0" fontAlgn="base" hangingPunct="0">
              <a:spcBef>
                <a:spcPct val="0"/>
              </a:spcBef>
              <a:spcAft>
                <a:spcPct val="0"/>
              </a:spcAft>
              <a:defRPr>
                <a:solidFill>
                  <a:schemeClr val="tx1"/>
                </a:solidFill>
                <a:latin typeface="Arial" charset="0"/>
                <a:ea typeface="ＭＳ Ｐゴシック" charset="-128"/>
              </a:defRPr>
            </a:lvl6pPr>
            <a:lvl7pPr marL="4314756" indent="-331904" defTabSz="663809" eaLnBrk="0" fontAlgn="base" hangingPunct="0">
              <a:spcBef>
                <a:spcPct val="0"/>
              </a:spcBef>
              <a:spcAft>
                <a:spcPct val="0"/>
              </a:spcAft>
              <a:defRPr>
                <a:solidFill>
                  <a:schemeClr val="tx1"/>
                </a:solidFill>
                <a:latin typeface="Arial" charset="0"/>
                <a:ea typeface="ＭＳ Ｐゴシック" charset="-128"/>
              </a:defRPr>
            </a:lvl7pPr>
            <a:lvl8pPr marL="4978565" indent="-331904" defTabSz="663809" eaLnBrk="0" fontAlgn="base" hangingPunct="0">
              <a:spcBef>
                <a:spcPct val="0"/>
              </a:spcBef>
              <a:spcAft>
                <a:spcPct val="0"/>
              </a:spcAft>
              <a:defRPr>
                <a:solidFill>
                  <a:schemeClr val="tx1"/>
                </a:solidFill>
                <a:latin typeface="Arial" charset="0"/>
                <a:ea typeface="ＭＳ Ｐゴシック" charset="-128"/>
              </a:defRPr>
            </a:lvl8pPr>
            <a:lvl9pPr marL="5642374" indent="-331904" defTabSz="663809"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E7FAD4D7-B748-4183-9C60-06BF7E2CA5D0}" type="slidenum">
              <a:rPr lang="en-GB" altLang="en-US"/>
              <a:pPr eaLnBrk="1" hangingPunct="1"/>
              <a:t>20</a:t>
            </a:fld>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xfrm>
            <a:off x="176213" y="1076325"/>
            <a:ext cx="9574212" cy="538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smtClean="0"/>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128"/>
              </a:defRPr>
            </a:lvl1pPr>
            <a:lvl2pPr marL="1078689" indent="-414880" eaLnBrk="0" hangingPunct="0">
              <a:defRPr>
                <a:solidFill>
                  <a:schemeClr val="tx1"/>
                </a:solidFill>
                <a:latin typeface="Arial" charset="0"/>
                <a:ea typeface="ＭＳ Ｐゴシック" charset="-128"/>
              </a:defRPr>
            </a:lvl2pPr>
            <a:lvl3pPr marL="1659522" indent="-331904" eaLnBrk="0" hangingPunct="0">
              <a:defRPr>
                <a:solidFill>
                  <a:schemeClr val="tx1"/>
                </a:solidFill>
                <a:latin typeface="Arial" charset="0"/>
                <a:ea typeface="ＭＳ Ｐゴシック" charset="-128"/>
              </a:defRPr>
            </a:lvl3pPr>
            <a:lvl4pPr marL="2323330" indent="-331904" eaLnBrk="0" hangingPunct="0">
              <a:defRPr>
                <a:solidFill>
                  <a:schemeClr val="tx1"/>
                </a:solidFill>
                <a:latin typeface="Arial" charset="0"/>
                <a:ea typeface="ＭＳ Ｐゴシック" charset="-128"/>
              </a:defRPr>
            </a:lvl4pPr>
            <a:lvl5pPr marL="2987139" indent="-331904" eaLnBrk="0" hangingPunct="0">
              <a:defRPr>
                <a:solidFill>
                  <a:schemeClr val="tx1"/>
                </a:solidFill>
                <a:latin typeface="Arial" charset="0"/>
                <a:ea typeface="ＭＳ Ｐゴシック" charset="-128"/>
              </a:defRPr>
            </a:lvl5pPr>
            <a:lvl6pPr marL="3650948" indent="-331904" defTabSz="663809" eaLnBrk="0" fontAlgn="base" hangingPunct="0">
              <a:spcBef>
                <a:spcPct val="0"/>
              </a:spcBef>
              <a:spcAft>
                <a:spcPct val="0"/>
              </a:spcAft>
              <a:defRPr>
                <a:solidFill>
                  <a:schemeClr val="tx1"/>
                </a:solidFill>
                <a:latin typeface="Arial" charset="0"/>
                <a:ea typeface="ＭＳ Ｐゴシック" charset="-128"/>
              </a:defRPr>
            </a:lvl6pPr>
            <a:lvl7pPr marL="4314756" indent="-331904" defTabSz="663809" eaLnBrk="0" fontAlgn="base" hangingPunct="0">
              <a:spcBef>
                <a:spcPct val="0"/>
              </a:spcBef>
              <a:spcAft>
                <a:spcPct val="0"/>
              </a:spcAft>
              <a:defRPr>
                <a:solidFill>
                  <a:schemeClr val="tx1"/>
                </a:solidFill>
                <a:latin typeface="Arial" charset="0"/>
                <a:ea typeface="ＭＳ Ｐゴシック" charset="-128"/>
              </a:defRPr>
            </a:lvl7pPr>
            <a:lvl8pPr marL="4978565" indent="-331904" defTabSz="663809" eaLnBrk="0" fontAlgn="base" hangingPunct="0">
              <a:spcBef>
                <a:spcPct val="0"/>
              </a:spcBef>
              <a:spcAft>
                <a:spcPct val="0"/>
              </a:spcAft>
              <a:defRPr>
                <a:solidFill>
                  <a:schemeClr val="tx1"/>
                </a:solidFill>
                <a:latin typeface="Arial" charset="0"/>
                <a:ea typeface="ＭＳ Ｐゴシック" charset="-128"/>
              </a:defRPr>
            </a:lvl8pPr>
            <a:lvl9pPr marL="5642374" indent="-331904" defTabSz="663809"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4886968F-2703-4BBF-8F8A-79FB9713C99C}" type="slidenum">
              <a:rPr lang="en-GB" altLang="en-US"/>
              <a:pPr eaLnBrk="1" hangingPunct="1"/>
              <a:t>21</a:t>
            </a:fld>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xfrm>
            <a:off x="176213" y="1076325"/>
            <a:ext cx="9574212" cy="538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smtClean="0"/>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128"/>
              </a:defRPr>
            </a:lvl1pPr>
            <a:lvl2pPr marL="1078689" indent="-414880" eaLnBrk="0" hangingPunct="0">
              <a:defRPr>
                <a:solidFill>
                  <a:schemeClr val="tx1"/>
                </a:solidFill>
                <a:latin typeface="Arial" charset="0"/>
                <a:ea typeface="ＭＳ Ｐゴシック" charset="-128"/>
              </a:defRPr>
            </a:lvl2pPr>
            <a:lvl3pPr marL="1659522" indent="-331904" eaLnBrk="0" hangingPunct="0">
              <a:defRPr>
                <a:solidFill>
                  <a:schemeClr val="tx1"/>
                </a:solidFill>
                <a:latin typeface="Arial" charset="0"/>
                <a:ea typeface="ＭＳ Ｐゴシック" charset="-128"/>
              </a:defRPr>
            </a:lvl3pPr>
            <a:lvl4pPr marL="2323330" indent="-331904" eaLnBrk="0" hangingPunct="0">
              <a:defRPr>
                <a:solidFill>
                  <a:schemeClr val="tx1"/>
                </a:solidFill>
                <a:latin typeface="Arial" charset="0"/>
                <a:ea typeface="ＭＳ Ｐゴシック" charset="-128"/>
              </a:defRPr>
            </a:lvl4pPr>
            <a:lvl5pPr marL="2987139" indent="-331904" eaLnBrk="0" hangingPunct="0">
              <a:defRPr>
                <a:solidFill>
                  <a:schemeClr val="tx1"/>
                </a:solidFill>
                <a:latin typeface="Arial" charset="0"/>
                <a:ea typeface="ＭＳ Ｐゴシック" charset="-128"/>
              </a:defRPr>
            </a:lvl5pPr>
            <a:lvl6pPr marL="3650948" indent="-331904" defTabSz="663809" eaLnBrk="0" fontAlgn="base" hangingPunct="0">
              <a:spcBef>
                <a:spcPct val="0"/>
              </a:spcBef>
              <a:spcAft>
                <a:spcPct val="0"/>
              </a:spcAft>
              <a:defRPr>
                <a:solidFill>
                  <a:schemeClr val="tx1"/>
                </a:solidFill>
                <a:latin typeface="Arial" charset="0"/>
                <a:ea typeface="ＭＳ Ｐゴシック" charset="-128"/>
              </a:defRPr>
            </a:lvl6pPr>
            <a:lvl7pPr marL="4314756" indent="-331904" defTabSz="663809" eaLnBrk="0" fontAlgn="base" hangingPunct="0">
              <a:spcBef>
                <a:spcPct val="0"/>
              </a:spcBef>
              <a:spcAft>
                <a:spcPct val="0"/>
              </a:spcAft>
              <a:defRPr>
                <a:solidFill>
                  <a:schemeClr val="tx1"/>
                </a:solidFill>
                <a:latin typeface="Arial" charset="0"/>
                <a:ea typeface="ＭＳ Ｐゴシック" charset="-128"/>
              </a:defRPr>
            </a:lvl7pPr>
            <a:lvl8pPr marL="4978565" indent="-331904" defTabSz="663809" eaLnBrk="0" fontAlgn="base" hangingPunct="0">
              <a:spcBef>
                <a:spcPct val="0"/>
              </a:spcBef>
              <a:spcAft>
                <a:spcPct val="0"/>
              </a:spcAft>
              <a:defRPr>
                <a:solidFill>
                  <a:schemeClr val="tx1"/>
                </a:solidFill>
                <a:latin typeface="Arial" charset="0"/>
                <a:ea typeface="ＭＳ Ｐゴシック" charset="-128"/>
              </a:defRPr>
            </a:lvl8pPr>
            <a:lvl9pPr marL="5642374" indent="-331904" defTabSz="663809"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D1BDC230-647C-4ED8-8C50-77A9C6C19059}" type="slidenum">
              <a:rPr lang="en-GB" altLang="en-US"/>
              <a:pPr eaLnBrk="1" hangingPunct="1"/>
              <a:t>22</a:t>
            </a:fld>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xfrm>
            <a:off x="176213" y="1076325"/>
            <a:ext cx="9574212" cy="538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smtClean="0"/>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128"/>
              </a:defRPr>
            </a:lvl1pPr>
            <a:lvl2pPr marL="1078689" indent="-414880" eaLnBrk="0" hangingPunct="0">
              <a:defRPr>
                <a:solidFill>
                  <a:schemeClr val="tx1"/>
                </a:solidFill>
                <a:latin typeface="Arial" charset="0"/>
                <a:ea typeface="ＭＳ Ｐゴシック" charset="-128"/>
              </a:defRPr>
            </a:lvl2pPr>
            <a:lvl3pPr marL="1659522" indent="-331904" eaLnBrk="0" hangingPunct="0">
              <a:defRPr>
                <a:solidFill>
                  <a:schemeClr val="tx1"/>
                </a:solidFill>
                <a:latin typeface="Arial" charset="0"/>
                <a:ea typeface="ＭＳ Ｐゴシック" charset="-128"/>
              </a:defRPr>
            </a:lvl3pPr>
            <a:lvl4pPr marL="2323330" indent="-331904" eaLnBrk="0" hangingPunct="0">
              <a:defRPr>
                <a:solidFill>
                  <a:schemeClr val="tx1"/>
                </a:solidFill>
                <a:latin typeface="Arial" charset="0"/>
                <a:ea typeface="ＭＳ Ｐゴシック" charset="-128"/>
              </a:defRPr>
            </a:lvl4pPr>
            <a:lvl5pPr marL="2987139" indent="-331904" eaLnBrk="0" hangingPunct="0">
              <a:defRPr>
                <a:solidFill>
                  <a:schemeClr val="tx1"/>
                </a:solidFill>
                <a:latin typeface="Arial" charset="0"/>
                <a:ea typeface="ＭＳ Ｐゴシック" charset="-128"/>
              </a:defRPr>
            </a:lvl5pPr>
            <a:lvl6pPr marL="3650948" indent="-331904" defTabSz="663809" eaLnBrk="0" fontAlgn="base" hangingPunct="0">
              <a:spcBef>
                <a:spcPct val="0"/>
              </a:spcBef>
              <a:spcAft>
                <a:spcPct val="0"/>
              </a:spcAft>
              <a:defRPr>
                <a:solidFill>
                  <a:schemeClr val="tx1"/>
                </a:solidFill>
                <a:latin typeface="Arial" charset="0"/>
                <a:ea typeface="ＭＳ Ｐゴシック" charset="-128"/>
              </a:defRPr>
            </a:lvl6pPr>
            <a:lvl7pPr marL="4314756" indent="-331904" defTabSz="663809" eaLnBrk="0" fontAlgn="base" hangingPunct="0">
              <a:spcBef>
                <a:spcPct val="0"/>
              </a:spcBef>
              <a:spcAft>
                <a:spcPct val="0"/>
              </a:spcAft>
              <a:defRPr>
                <a:solidFill>
                  <a:schemeClr val="tx1"/>
                </a:solidFill>
                <a:latin typeface="Arial" charset="0"/>
                <a:ea typeface="ＭＳ Ｐゴシック" charset="-128"/>
              </a:defRPr>
            </a:lvl7pPr>
            <a:lvl8pPr marL="4978565" indent="-331904" defTabSz="663809" eaLnBrk="0" fontAlgn="base" hangingPunct="0">
              <a:spcBef>
                <a:spcPct val="0"/>
              </a:spcBef>
              <a:spcAft>
                <a:spcPct val="0"/>
              </a:spcAft>
              <a:defRPr>
                <a:solidFill>
                  <a:schemeClr val="tx1"/>
                </a:solidFill>
                <a:latin typeface="Arial" charset="0"/>
                <a:ea typeface="ＭＳ Ｐゴシック" charset="-128"/>
              </a:defRPr>
            </a:lvl8pPr>
            <a:lvl9pPr marL="5642374" indent="-331904" defTabSz="663809"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D1BDC230-647C-4ED8-8C50-77A9C6C19059}" type="slidenum">
              <a:rPr lang="en-GB" altLang="en-US"/>
              <a:pPr eaLnBrk="1" hangingPunct="1"/>
              <a:t>23</a:t>
            </a:fld>
            <a:endParaRPr lang="en-GB"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xfrm>
            <a:off x="176213" y="1076325"/>
            <a:ext cx="9574212" cy="538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smtClean="0"/>
              <a:t>Total of 717 suggestions received in 2012/13 academic year. </a:t>
            </a:r>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128"/>
              </a:defRPr>
            </a:lvl1pPr>
            <a:lvl2pPr marL="1078689" indent="-414880" eaLnBrk="0" hangingPunct="0">
              <a:defRPr>
                <a:solidFill>
                  <a:schemeClr val="tx1"/>
                </a:solidFill>
                <a:latin typeface="Arial" charset="0"/>
                <a:ea typeface="ＭＳ Ｐゴシック" charset="-128"/>
              </a:defRPr>
            </a:lvl2pPr>
            <a:lvl3pPr marL="1659522" indent="-331904" eaLnBrk="0" hangingPunct="0">
              <a:defRPr>
                <a:solidFill>
                  <a:schemeClr val="tx1"/>
                </a:solidFill>
                <a:latin typeface="Arial" charset="0"/>
                <a:ea typeface="ＭＳ Ｐゴシック" charset="-128"/>
              </a:defRPr>
            </a:lvl3pPr>
            <a:lvl4pPr marL="2323330" indent="-331904" eaLnBrk="0" hangingPunct="0">
              <a:defRPr>
                <a:solidFill>
                  <a:schemeClr val="tx1"/>
                </a:solidFill>
                <a:latin typeface="Arial" charset="0"/>
                <a:ea typeface="ＭＳ Ｐゴシック" charset="-128"/>
              </a:defRPr>
            </a:lvl4pPr>
            <a:lvl5pPr marL="2987139" indent="-331904" eaLnBrk="0" hangingPunct="0">
              <a:defRPr>
                <a:solidFill>
                  <a:schemeClr val="tx1"/>
                </a:solidFill>
                <a:latin typeface="Arial" charset="0"/>
                <a:ea typeface="ＭＳ Ｐゴシック" charset="-128"/>
              </a:defRPr>
            </a:lvl5pPr>
            <a:lvl6pPr marL="3650948" indent="-331904" defTabSz="663809" eaLnBrk="0" fontAlgn="base" hangingPunct="0">
              <a:spcBef>
                <a:spcPct val="0"/>
              </a:spcBef>
              <a:spcAft>
                <a:spcPct val="0"/>
              </a:spcAft>
              <a:defRPr>
                <a:solidFill>
                  <a:schemeClr val="tx1"/>
                </a:solidFill>
                <a:latin typeface="Arial" charset="0"/>
                <a:ea typeface="ＭＳ Ｐゴシック" charset="-128"/>
              </a:defRPr>
            </a:lvl6pPr>
            <a:lvl7pPr marL="4314756" indent="-331904" defTabSz="663809" eaLnBrk="0" fontAlgn="base" hangingPunct="0">
              <a:spcBef>
                <a:spcPct val="0"/>
              </a:spcBef>
              <a:spcAft>
                <a:spcPct val="0"/>
              </a:spcAft>
              <a:defRPr>
                <a:solidFill>
                  <a:schemeClr val="tx1"/>
                </a:solidFill>
                <a:latin typeface="Arial" charset="0"/>
                <a:ea typeface="ＭＳ Ｐゴシック" charset="-128"/>
              </a:defRPr>
            </a:lvl7pPr>
            <a:lvl8pPr marL="4978565" indent="-331904" defTabSz="663809" eaLnBrk="0" fontAlgn="base" hangingPunct="0">
              <a:spcBef>
                <a:spcPct val="0"/>
              </a:spcBef>
              <a:spcAft>
                <a:spcPct val="0"/>
              </a:spcAft>
              <a:defRPr>
                <a:solidFill>
                  <a:schemeClr val="tx1"/>
                </a:solidFill>
                <a:latin typeface="Arial" charset="0"/>
                <a:ea typeface="ＭＳ Ｐゴシック" charset="-128"/>
              </a:defRPr>
            </a:lvl8pPr>
            <a:lvl9pPr marL="5642374" indent="-331904" defTabSz="663809"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BDC6262C-8826-4D91-A2F4-EBE62B4CBB45}" type="slidenum">
              <a:rPr lang="en-GB" altLang="en-US"/>
              <a:pPr eaLnBrk="1" hangingPunct="1"/>
              <a:t>28</a:t>
            </a:fld>
            <a:endParaRPr lang="en-GB"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xfrm>
            <a:off x="176213" y="1076325"/>
            <a:ext cx="9574212" cy="538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smtClean="0"/>
              <a:t>If interested get in touch with me at the end of the session. I’ll also send an e-mail around asking for volunteers. </a:t>
            </a:r>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128"/>
              </a:defRPr>
            </a:lvl1pPr>
            <a:lvl2pPr marL="1078689" indent="-414880" eaLnBrk="0" hangingPunct="0">
              <a:defRPr>
                <a:solidFill>
                  <a:schemeClr val="tx1"/>
                </a:solidFill>
                <a:latin typeface="Arial" charset="0"/>
                <a:ea typeface="ＭＳ Ｐゴシック" charset="-128"/>
              </a:defRPr>
            </a:lvl2pPr>
            <a:lvl3pPr marL="1659522" indent="-331904" eaLnBrk="0" hangingPunct="0">
              <a:defRPr>
                <a:solidFill>
                  <a:schemeClr val="tx1"/>
                </a:solidFill>
                <a:latin typeface="Arial" charset="0"/>
                <a:ea typeface="ＭＳ Ｐゴシック" charset="-128"/>
              </a:defRPr>
            </a:lvl3pPr>
            <a:lvl4pPr marL="2323330" indent="-331904" eaLnBrk="0" hangingPunct="0">
              <a:defRPr>
                <a:solidFill>
                  <a:schemeClr val="tx1"/>
                </a:solidFill>
                <a:latin typeface="Arial" charset="0"/>
                <a:ea typeface="ＭＳ Ｐゴシック" charset="-128"/>
              </a:defRPr>
            </a:lvl4pPr>
            <a:lvl5pPr marL="2987139" indent="-331904" eaLnBrk="0" hangingPunct="0">
              <a:defRPr>
                <a:solidFill>
                  <a:schemeClr val="tx1"/>
                </a:solidFill>
                <a:latin typeface="Arial" charset="0"/>
                <a:ea typeface="ＭＳ Ｐゴシック" charset="-128"/>
              </a:defRPr>
            </a:lvl5pPr>
            <a:lvl6pPr marL="3650948" indent="-331904" defTabSz="663809" eaLnBrk="0" fontAlgn="base" hangingPunct="0">
              <a:spcBef>
                <a:spcPct val="0"/>
              </a:spcBef>
              <a:spcAft>
                <a:spcPct val="0"/>
              </a:spcAft>
              <a:defRPr>
                <a:solidFill>
                  <a:schemeClr val="tx1"/>
                </a:solidFill>
                <a:latin typeface="Arial" charset="0"/>
                <a:ea typeface="ＭＳ Ｐゴシック" charset="-128"/>
              </a:defRPr>
            </a:lvl6pPr>
            <a:lvl7pPr marL="4314756" indent="-331904" defTabSz="663809" eaLnBrk="0" fontAlgn="base" hangingPunct="0">
              <a:spcBef>
                <a:spcPct val="0"/>
              </a:spcBef>
              <a:spcAft>
                <a:spcPct val="0"/>
              </a:spcAft>
              <a:defRPr>
                <a:solidFill>
                  <a:schemeClr val="tx1"/>
                </a:solidFill>
                <a:latin typeface="Arial" charset="0"/>
                <a:ea typeface="ＭＳ Ｐゴシック" charset="-128"/>
              </a:defRPr>
            </a:lvl7pPr>
            <a:lvl8pPr marL="4978565" indent="-331904" defTabSz="663809" eaLnBrk="0" fontAlgn="base" hangingPunct="0">
              <a:spcBef>
                <a:spcPct val="0"/>
              </a:spcBef>
              <a:spcAft>
                <a:spcPct val="0"/>
              </a:spcAft>
              <a:defRPr>
                <a:solidFill>
                  <a:schemeClr val="tx1"/>
                </a:solidFill>
                <a:latin typeface="Arial" charset="0"/>
                <a:ea typeface="ＭＳ Ｐゴシック" charset="-128"/>
              </a:defRPr>
            </a:lvl8pPr>
            <a:lvl9pPr marL="5642374" indent="-331904" defTabSz="663809"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6D4ADA23-4709-4D4C-9992-A7A444FEFC15}" type="slidenum">
              <a:rPr lang="en-GB" altLang="en-US"/>
              <a:pPr eaLnBrk="1" hangingPunct="1"/>
              <a:t>29</a:t>
            </a:fld>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51116" y="-4810"/>
            <a:ext cx="8306333" cy="5046786"/>
          </a:xfrm>
          <a:prstGeom prst="rect">
            <a:avLst/>
          </a:prstGeom>
        </p:spPr>
      </p:pic>
      <p:sp>
        <p:nvSpPr>
          <p:cNvPr id="8" name="Title 1"/>
          <p:cNvSpPr>
            <a:spLocks noGrp="1"/>
          </p:cNvSpPr>
          <p:nvPr>
            <p:ph type="ctrTitle" idx="4294967295"/>
          </p:nvPr>
        </p:nvSpPr>
        <p:spPr>
          <a:xfrm>
            <a:off x="235999" y="147179"/>
            <a:ext cx="7772400" cy="632103"/>
          </a:xfrm>
          <a:ln>
            <a:noFill/>
          </a:ln>
        </p:spPr>
        <p:txBody>
          <a:bodyPr anchor="t" anchorCtr="0"/>
          <a:lstStyle/>
          <a:p>
            <a:pPr algn="l"/>
            <a:r>
              <a:rPr lang="en-US" b="1" spc="-100" dirty="0" smtClean="0">
                <a:solidFill>
                  <a:schemeClr val="bg1"/>
                </a:solidFill>
              </a:rPr>
              <a:t>Main Title Here</a:t>
            </a:r>
            <a:endParaRPr lang="en-US" b="1" spc="-100" dirty="0">
              <a:solidFill>
                <a:schemeClr val="bg1"/>
              </a:solidFill>
            </a:endParaRPr>
          </a:p>
        </p:txBody>
      </p:sp>
      <p:sp>
        <p:nvSpPr>
          <p:cNvPr id="9" name="Title 1"/>
          <p:cNvSpPr txBox="1">
            <a:spLocks/>
          </p:cNvSpPr>
          <p:nvPr userDrawn="1"/>
        </p:nvSpPr>
        <p:spPr>
          <a:xfrm>
            <a:off x="235999" y="640713"/>
            <a:ext cx="7772400" cy="1102519"/>
          </a:xfrm>
          <a:prstGeom prst="rect">
            <a:avLst/>
          </a:prstGeom>
        </p:spPr>
        <p:txBody>
          <a:bodyPr vert="horz" lIns="91440" tIns="45720" rIns="91440" bIns="45720" rtlCol="0" anchor="t" anchorCtr="0">
            <a:normAutofit/>
          </a:bodyPr>
          <a:lstStyle>
            <a:lvl1pPr algn="l" defTabSz="457200" rtl="0" eaLnBrk="1" latinLnBrk="0" hangingPunct="1">
              <a:spcBef>
                <a:spcPct val="0"/>
              </a:spcBef>
              <a:buNone/>
              <a:defRPr sz="3600" b="1" kern="1200">
                <a:solidFill>
                  <a:schemeClr val="tx1"/>
                </a:solidFill>
                <a:latin typeface="Arial"/>
                <a:ea typeface="+mj-ea"/>
                <a:cs typeface="+mj-cs"/>
              </a:defRPr>
            </a:lvl1pPr>
          </a:lstStyle>
          <a:p>
            <a:pPr>
              <a:buFontTx/>
              <a:buNone/>
            </a:pPr>
            <a:endParaRPr lang="en-US" sz="2800" b="0" spc="0" dirty="0">
              <a:solidFill>
                <a:schemeClr val="bg1"/>
              </a:solidFill>
            </a:endParaRPr>
          </a:p>
        </p:txBody>
      </p:sp>
      <p:pic>
        <p:nvPicPr>
          <p:cNvPr id="5" name="Picture 4"/>
          <p:cNvPicPr>
            <a:picLocks noChangeAspect="1"/>
          </p:cNvPicPr>
          <p:nvPr userDrawn="1"/>
        </p:nvPicPr>
        <p:blipFill>
          <a:blip r:embed="rId3"/>
          <a:stretch>
            <a:fillRect/>
          </a:stretch>
        </p:blipFill>
        <p:spPr>
          <a:xfrm>
            <a:off x="156507" y="4775909"/>
            <a:ext cx="2080485" cy="257175"/>
          </a:xfrm>
          <a:prstGeom prst="rect">
            <a:avLst/>
          </a:prstGeom>
        </p:spPr>
      </p:pic>
      <p:pic>
        <p:nvPicPr>
          <p:cNvPr id="6" name="Picture 5"/>
          <p:cNvPicPr>
            <a:picLocks noChangeAspect="1"/>
          </p:cNvPicPr>
          <p:nvPr userDrawn="1"/>
        </p:nvPicPr>
        <p:blipFill>
          <a:blip r:embed="rId4"/>
          <a:stretch>
            <a:fillRect/>
          </a:stretch>
        </p:blipFill>
        <p:spPr>
          <a:xfrm>
            <a:off x="7326746" y="-347661"/>
            <a:ext cx="2052610" cy="1955873"/>
          </a:xfrm>
          <a:prstGeom prst="rect">
            <a:avLst/>
          </a:prstGeom>
        </p:spPr>
      </p:pic>
    </p:spTree>
    <p:extLst>
      <p:ext uri="{BB962C8B-B14F-4D97-AF65-F5344CB8AC3E}">
        <p14:creationId xmlns:p14="http://schemas.microsoft.com/office/powerpoint/2010/main" val="3757646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14745" y="4681314"/>
            <a:ext cx="567558" cy="462186"/>
          </a:xfrm>
          <a:prstGeom prst="rect">
            <a:avLst/>
          </a:prstGeom>
        </p:spPr>
      </p:pic>
    </p:spTree>
    <p:extLst>
      <p:ext uri="{BB962C8B-B14F-4D97-AF65-F5344CB8AC3E}">
        <p14:creationId xmlns:p14="http://schemas.microsoft.com/office/powerpoint/2010/main" val="2693850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14745" y="4681314"/>
            <a:ext cx="567558" cy="462186"/>
          </a:xfrm>
          <a:prstGeom prst="rect">
            <a:avLst/>
          </a:prstGeom>
        </p:spPr>
      </p:pic>
    </p:spTree>
    <p:extLst>
      <p:ext uri="{BB962C8B-B14F-4D97-AF65-F5344CB8AC3E}">
        <p14:creationId xmlns:p14="http://schemas.microsoft.com/office/powerpoint/2010/main" val="4009112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lvl1pPr algn="ctr">
              <a:defRPr/>
            </a:lvl1pPr>
          </a:lstStyle>
          <a:p>
            <a:r>
              <a:rPr lang="en-GB"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lvl1pPr>
              <a:defRPr/>
            </a:lvl1pPr>
          </a:lstStyle>
          <a:p>
            <a:pPr>
              <a:defRPr/>
            </a:pPr>
            <a:fld id="{AB8A52CD-B8E8-47B8-889C-A3D2BE7063D8}" type="datetime1">
              <a:rPr lang="en-US" altLang="en-US"/>
              <a:pPr>
                <a:defRPr/>
              </a:pPr>
              <a:t>11/3/2014</a:t>
            </a:fld>
            <a:endParaRPr lang="en-US" alt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lvl1pPr>
              <a:defRPr/>
            </a:lvl1pPr>
          </a:lstStyle>
          <a:p>
            <a:pPr>
              <a:defRPr/>
            </a:pPr>
            <a:fld id="{290ADCDE-78E4-497D-969E-216BD048D57E}" type="slidenum">
              <a:rPr lang="en-US" altLang="en-US"/>
              <a:pPr>
                <a:defRPr/>
              </a:pPr>
              <a:t>‹#›</a:t>
            </a:fld>
            <a:endParaRPr lang="en-US"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14745" y="4681314"/>
            <a:ext cx="567558" cy="462186"/>
          </a:xfrm>
          <a:prstGeom prst="rect">
            <a:avLst/>
          </a:prstGeom>
        </p:spPr>
      </p:pic>
    </p:spTree>
    <p:extLst>
      <p:ext uri="{BB962C8B-B14F-4D97-AF65-F5344CB8AC3E}">
        <p14:creationId xmlns:p14="http://schemas.microsoft.com/office/powerpoint/2010/main" val="2503681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lstStyle>
            <a:lvl1pPr>
              <a:defRPr>
                <a:solidFill>
                  <a:srgbClr val="EC008C"/>
                </a:solidFill>
              </a:defRPr>
            </a:lvl1pPr>
          </a:lstStyle>
          <a:p>
            <a:r>
              <a:rPr lang="en-GB" dirty="0" smtClean="0"/>
              <a:t>Click to edit Master title style</a:t>
            </a:r>
            <a:endParaRPr lang="en-US" dirty="0"/>
          </a:p>
        </p:txBody>
      </p:sp>
      <p:sp>
        <p:nvSpPr>
          <p:cNvPr id="3" name="Content Placeholder 2"/>
          <p:cNvSpPr>
            <a:spLocks noGrp="1"/>
          </p:cNvSpPr>
          <p:nvPr>
            <p:ph idx="1"/>
          </p:nvPr>
        </p:nvSpPr>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14745" y="4681314"/>
            <a:ext cx="567558" cy="462186"/>
          </a:xfrm>
          <a:prstGeom prst="rect">
            <a:avLst/>
          </a:prstGeom>
        </p:spPr>
      </p:pic>
    </p:spTree>
    <p:extLst>
      <p:ext uri="{BB962C8B-B14F-4D97-AF65-F5344CB8AC3E}">
        <p14:creationId xmlns:p14="http://schemas.microsoft.com/office/powerpoint/2010/main" val="1606168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14745" y="4681314"/>
            <a:ext cx="567558" cy="462186"/>
          </a:xfrm>
          <a:prstGeom prst="rect">
            <a:avLst/>
          </a:prstGeom>
        </p:spPr>
      </p:pic>
    </p:spTree>
    <p:extLst>
      <p:ext uri="{BB962C8B-B14F-4D97-AF65-F5344CB8AC3E}">
        <p14:creationId xmlns:p14="http://schemas.microsoft.com/office/powerpoint/2010/main" val="1688528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740476"/>
            <a:ext cx="4038600" cy="376149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Content Placeholder 3"/>
          <p:cNvSpPr>
            <a:spLocks noGrp="1"/>
          </p:cNvSpPr>
          <p:nvPr>
            <p:ph sz="half" idx="2"/>
          </p:nvPr>
        </p:nvSpPr>
        <p:spPr>
          <a:xfrm>
            <a:off x="4648200" y="740476"/>
            <a:ext cx="4038600" cy="376149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14745" y="4681314"/>
            <a:ext cx="567558" cy="462186"/>
          </a:xfrm>
          <a:prstGeom prst="rect">
            <a:avLst/>
          </a:prstGeom>
        </p:spPr>
      </p:pic>
    </p:spTree>
    <p:extLst>
      <p:ext uri="{BB962C8B-B14F-4D97-AF65-F5344CB8AC3E}">
        <p14:creationId xmlns:p14="http://schemas.microsoft.com/office/powerpoint/2010/main" val="263124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14745" y="4681314"/>
            <a:ext cx="567558" cy="462186"/>
          </a:xfrm>
          <a:prstGeom prst="rect">
            <a:avLst/>
          </a:prstGeom>
        </p:spPr>
      </p:pic>
    </p:spTree>
    <p:extLst>
      <p:ext uri="{BB962C8B-B14F-4D97-AF65-F5344CB8AC3E}">
        <p14:creationId xmlns:p14="http://schemas.microsoft.com/office/powerpoint/2010/main" val="2595125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14745" y="4681314"/>
            <a:ext cx="567558" cy="462186"/>
          </a:xfrm>
          <a:prstGeom prst="rect">
            <a:avLst/>
          </a:prstGeom>
        </p:spPr>
      </p:pic>
    </p:spTree>
    <p:extLst>
      <p:ext uri="{BB962C8B-B14F-4D97-AF65-F5344CB8AC3E}">
        <p14:creationId xmlns:p14="http://schemas.microsoft.com/office/powerpoint/2010/main" val="2982919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14745" y="4681314"/>
            <a:ext cx="567558" cy="462186"/>
          </a:xfrm>
          <a:prstGeom prst="rect">
            <a:avLst/>
          </a:prstGeom>
        </p:spPr>
      </p:pic>
    </p:spTree>
    <p:extLst>
      <p:ext uri="{BB962C8B-B14F-4D97-AF65-F5344CB8AC3E}">
        <p14:creationId xmlns:p14="http://schemas.microsoft.com/office/powerpoint/2010/main" val="1399956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14745" y="4681314"/>
            <a:ext cx="567558" cy="462186"/>
          </a:xfrm>
          <a:prstGeom prst="rect">
            <a:avLst/>
          </a:prstGeom>
        </p:spPr>
      </p:pic>
    </p:spTree>
    <p:extLst>
      <p:ext uri="{BB962C8B-B14F-4D97-AF65-F5344CB8AC3E}">
        <p14:creationId xmlns:p14="http://schemas.microsoft.com/office/powerpoint/2010/main" val="453201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14745" y="4681314"/>
            <a:ext cx="567558" cy="462186"/>
          </a:xfrm>
          <a:prstGeom prst="rect">
            <a:avLst/>
          </a:prstGeom>
        </p:spPr>
      </p:pic>
    </p:spTree>
    <p:extLst>
      <p:ext uri="{BB962C8B-B14F-4D97-AF65-F5344CB8AC3E}">
        <p14:creationId xmlns:p14="http://schemas.microsoft.com/office/powerpoint/2010/main" val="2004013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jpg"/><Relationship Id="rId3" Type="http://schemas.openxmlformats.org/officeDocument/2006/relationships/slideLayout" Target="../slideLayouts/slideLayout3.xml"/><Relationship Id="rId21" Type="http://schemas.openxmlformats.org/officeDocument/2006/relationships/image" Target="../media/image8.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jpeg"/><Relationship Id="rId2" Type="http://schemas.openxmlformats.org/officeDocument/2006/relationships/slideLayout" Target="../slideLayouts/slideLayout2.xml"/><Relationship Id="rId16" Type="http://schemas.openxmlformats.org/officeDocument/2006/relationships/image" Target="../media/image3.jpg"/><Relationship Id="rId20"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19" Type="http://schemas.openxmlformats.org/officeDocument/2006/relationships/image" Target="../media/image6.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424298"/>
          </a:xfrm>
          <a:prstGeom prst="rect">
            <a:avLst/>
          </a:prstGeom>
          <a:ln>
            <a:solidFill>
              <a:srgbClr val="CF1571"/>
            </a:solidFill>
          </a:ln>
        </p:spPr>
        <p:txBody>
          <a:bodyPr vert="horz" lIns="91440" tIns="45720" rIns="91440" bIns="45720" rtlCol="0" anchor="ctr">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744011"/>
            <a:ext cx="8229600" cy="3850613"/>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pic>
        <p:nvPicPr>
          <p:cNvPr id="9" name="Picture 8"/>
          <p:cNvPicPr>
            <a:picLocks noChangeAspect="1"/>
          </p:cNvPicPr>
          <p:nvPr userDrawn="1"/>
        </p:nvPicPr>
        <p:blipFill>
          <a:blip r:embed="rId14"/>
          <a:stretch>
            <a:fillRect/>
          </a:stretch>
        </p:blipFill>
        <p:spPr>
          <a:xfrm>
            <a:off x="-46305" y="4694554"/>
            <a:ext cx="9333348" cy="685800"/>
          </a:xfrm>
          <a:prstGeom prst="rect">
            <a:avLst/>
          </a:prstGeom>
        </p:spPr>
      </p:pic>
      <p:pic>
        <p:nvPicPr>
          <p:cNvPr id="11" name="Picture 10"/>
          <p:cNvPicPr>
            <a:picLocks noChangeAspect="1"/>
          </p:cNvPicPr>
          <p:nvPr userDrawn="1"/>
        </p:nvPicPr>
        <p:blipFill>
          <a:blip r:embed="rId15"/>
          <a:stretch>
            <a:fillRect/>
          </a:stretch>
        </p:blipFill>
        <p:spPr>
          <a:xfrm>
            <a:off x="156507" y="4775909"/>
            <a:ext cx="2080485" cy="257175"/>
          </a:xfrm>
          <a:prstGeom prst="rect">
            <a:avLst/>
          </a:prstGeom>
        </p:spPr>
      </p:pic>
      <p:pic>
        <p:nvPicPr>
          <p:cNvPr id="12" name="Picture 11" descr="small_BLACK_RGB.jpg"/>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8322567" y="4750930"/>
            <a:ext cx="702367" cy="340742"/>
          </a:xfrm>
          <a:prstGeom prst="rect">
            <a:avLst/>
          </a:prstGeom>
        </p:spPr>
      </p:pic>
      <p:pic>
        <p:nvPicPr>
          <p:cNvPr id="13" name="Picture 12"/>
          <p:cNvPicPr>
            <a:picLocks noChangeAspect="1"/>
          </p:cNvPicPr>
          <p:nvPr userDrawn="1"/>
        </p:nvPicPr>
        <p:blipFill>
          <a:blip r:embed="rId17"/>
          <a:stretch>
            <a:fillRect/>
          </a:stretch>
        </p:blipFill>
        <p:spPr>
          <a:xfrm>
            <a:off x="7326746" y="-347661"/>
            <a:ext cx="2052610" cy="1955873"/>
          </a:xfrm>
          <a:prstGeom prst="rect">
            <a:avLst/>
          </a:prstGeom>
        </p:spPr>
      </p:pic>
    </p:spTree>
    <p:extLst>
      <p:ext uri="{BB962C8B-B14F-4D97-AF65-F5344CB8AC3E}">
        <p14:creationId xmlns:p14="http://schemas.microsoft.com/office/powerpoint/2010/main" val="35946093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457200" rtl="0" eaLnBrk="1" latinLnBrk="0" hangingPunct="1">
        <a:spcBef>
          <a:spcPct val="0"/>
        </a:spcBef>
        <a:buNone/>
        <a:defRPr sz="3600" b="1" kern="1200">
          <a:ln>
            <a:noFill/>
          </a:ln>
          <a:solidFill>
            <a:srgbClr val="CF005D"/>
          </a:solidFill>
          <a:latin typeface="Arial"/>
          <a:ea typeface="+mj-ea"/>
          <a:cs typeface="+mj-cs"/>
        </a:defRPr>
      </a:lvl1pPr>
    </p:titleStyle>
    <p:bodyStyle>
      <a:lvl1pPr marL="342900" indent="-342900" algn="l" defTabSz="457200" rtl="0" eaLnBrk="1" latinLnBrk="0" hangingPunct="1">
        <a:spcBef>
          <a:spcPct val="20000"/>
        </a:spcBef>
        <a:buSzPct val="100000"/>
        <a:buFontTx/>
        <a:buBlip>
          <a:blip r:embed="rId18"/>
        </a:buBlip>
        <a:defRPr sz="2400" kern="1200">
          <a:solidFill>
            <a:schemeClr val="tx1"/>
          </a:solidFill>
          <a:latin typeface="Arial"/>
          <a:ea typeface="+mn-ea"/>
          <a:cs typeface="+mn-cs"/>
        </a:defRPr>
      </a:lvl1pPr>
      <a:lvl2pPr marL="742950" indent="-285750" algn="l" defTabSz="457200" rtl="0" eaLnBrk="1" latinLnBrk="0" hangingPunct="1">
        <a:spcBef>
          <a:spcPct val="20000"/>
        </a:spcBef>
        <a:buSzPct val="100000"/>
        <a:buFontTx/>
        <a:buBlip>
          <a:blip r:embed="rId19"/>
        </a:buBlip>
        <a:defRPr sz="2000" kern="1200">
          <a:solidFill>
            <a:schemeClr val="tx1"/>
          </a:solidFill>
          <a:latin typeface="Arial"/>
          <a:ea typeface="+mn-ea"/>
          <a:cs typeface="+mn-cs"/>
        </a:defRPr>
      </a:lvl2pPr>
      <a:lvl3pPr marL="1143000" indent="-228600" algn="l" defTabSz="457200" rtl="0" eaLnBrk="1" latinLnBrk="0" hangingPunct="1">
        <a:spcBef>
          <a:spcPct val="20000"/>
        </a:spcBef>
        <a:buSzPct val="100000"/>
        <a:buFontTx/>
        <a:buBlip>
          <a:blip r:embed="rId20"/>
        </a:buBlip>
        <a:defRPr sz="1800" kern="1200">
          <a:solidFill>
            <a:schemeClr val="tx1"/>
          </a:solidFill>
          <a:latin typeface="Arial"/>
          <a:ea typeface="+mn-ea"/>
          <a:cs typeface="+mn-cs"/>
        </a:defRPr>
      </a:lvl3pPr>
      <a:lvl4pPr marL="1600200" indent="-228600" algn="l" defTabSz="457200" rtl="0" eaLnBrk="1" latinLnBrk="0" hangingPunct="1">
        <a:spcBef>
          <a:spcPct val="20000"/>
        </a:spcBef>
        <a:buSzPct val="100000"/>
        <a:buFontTx/>
        <a:buBlip>
          <a:blip r:embed="rId21"/>
        </a:buBlip>
        <a:defRPr sz="16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4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4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4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mailto:imperialplus@imperial.ac.uk" TargetMode="External"/><Relationship Id="rId7"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mailto:imperialplus@imperial.ac.uk"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16.jpg"/><Relationship Id="rId4" Type="http://schemas.openxmlformats.org/officeDocument/2006/relationships/hyperlink" Target="mailto:volunteering@imperial.ac.uk" TargetMode="External"/></Relationships>
</file>

<file path=ppt/slides/_rels/slide55.xml.rels><?xml version="1.0" encoding="UTF-8" standalone="yes"?>
<Relationships xmlns="http://schemas.openxmlformats.org/package/2006/relationships"><Relationship Id="rId2" Type="http://schemas.openxmlformats.org/officeDocument/2006/relationships/hyperlink" Target="https://www.youtube.com/watch?v=KDhhIghXxfo&amp;index=7&amp;list=PLMo9vqiZPs0RQa_kypIS3tchANZa-MJGO"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26603" y="114427"/>
            <a:ext cx="7795083" cy="476780"/>
          </a:xfrm>
          <a:ln>
            <a:noFill/>
          </a:ln>
        </p:spPr>
        <p:txBody>
          <a:bodyPr anchor="t" anchorCtr="0">
            <a:noAutofit/>
          </a:bodyPr>
          <a:lstStyle/>
          <a:p>
            <a:pPr algn="l"/>
            <a:r>
              <a:rPr lang="en-US" b="1" spc="-100" dirty="0" smtClean="0">
                <a:solidFill>
                  <a:schemeClr val="bg1"/>
                </a:solidFill>
              </a:rPr>
              <a:t>Academic </a:t>
            </a:r>
            <a:br>
              <a:rPr lang="en-US" b="1" spc="-100" dirty="0" smtClean="0">
                <a:solidFill>
                  <a:schemeClr val="bg1"/>
                </a:solidFill>
              </a:rPr>
            </a:br>
            <a:r>
              <a:rPr lang="en-US" b="1" spc="-100" dirty="0" smtClean="0">
                <a:solidFill>
                  <a:schemeClr val="bg1"/>
                </a:solidFill>
              </a:rPr>
              <a:t>Representatives</a:t>
            </a:r>
            <a:endParaRPr lang="en-US" b="1" spc="-100" dirty="0">
              <a:solidFill>
                <a:schemeClr val="bg1"/>
              </a:solidFill>
            </a:endParaRPr>
          </a:p>
        </p:txBody>
      </p:sp>
      <p:sp>
        <p:nvSpPr>
          <p:cNvPr id="3" name="Title 1"/>
          <p:cNvSpPr>
            <a:spLocks noGrp="1"/>
          </p:cNvSpPr>
          <p:nvPr>
            <p:ph type="ctrTitle" idx="4294967295"/>
          </p:nvPr>
        </p:nvSpPr>
        <p:spPr>
          <a:xfrm>
            <a:off x="129230" y="1307351"/>
            <a:ext cx="7795083" cy="476780"/>
          </a:xfrm>
          <a:ln>
            <a:noFill/>
          </a:ln>
        </p:spPr>
        <p:txBody>
          <a:bodyPr anchor="t" anchorCtr="0">
            <a:noAutofit/>
          </a:bodyPr>
          <a:lstStyle/>
          <a:p>
            <a:pPr algn="l"/>
            <a:r>
              <a:rPr lang="en-US" sz="1800" b="1" spc="-100" dirty="0" smtClean="0">
                <a:solidFill>
                  <a:schemeClr val="bg1"/>
                </a:solidFill>
              </a:rPr>
              <a:t>Training </a:t>
            </a:r>
            <a:r>
              <a:rPr lang="en-US" sz="1800" spc="-100" dirty="0" smtClean="0">
                <a:solidFill>
                  <a:schemeClr val="bg1"/>
                </a:solidFill>
              </a:rPr>
              <a:t>2014/15</a:t>
            </a:r>
            <a:endParaRPr lang="en-US" sz="1800" b="1" spc="-100" dirty="0">
              <a:solidFill>
                <a:schemeClr val="bg1"/>
              </a:solidFill>
            </a:endParaRPr>
          </a:p>
        </p:txBody>
      </p:sp>
    </p:spTree>
    <p:extLst>
      <p:ext uri="{BB962C8B-B14F-4D97-AF65-F5344CB8AC3E}">
        <p14:creationId xmlns:p14="http://schemas.microsoft.com/office/powerpoint/2010/main" val="2669284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Today’s Learning Objectives</a:t>
            </a:r>
            <a:endParaRPr lang="en-GB" dirty="0"/>
          </a:p>
        </p:txBody>
      </p:sp>
      <p:sp>
        <p:nvSpPr>
          <p:cNvPr id="3" name="Content Placeholder 2"/>
          <p:cNvSpPr>
            <a:spLocks noGrp="1"/>
          </p:cNvSpPr>
          <p:nvPr>
            <p:ph idx="1"/>
          </p:nvPr>
        </p:nvSpPr>
        <p:spPr/>
        <p:txBody>
          <a:bodyPr>
            <a:normAutofit fontScale="92500" lnSpcReduction="10000"/>
          </a:bodyPr>
          <a:lstStyle/>
          <a:p>
            <a:r>
              <a:rPr lang="en-GB" dirty="0" smtClean="0"/>
              <a:t>Understand </a:t>
            </a:r>
            <a:r>
              <a:rPr lang="en-GB" b="1" dirty="0" smtClean="0">
                <a:solidFill>
                  <a:srgbClr val="EC008C"/>
                </a:solidFill>
              </a:rPr>
              <a:t>what the Academic Representation Network </a:t>
            </a:r>
            <a:r>
              <a:rPr lang="en-GB" dirty="0" smtClean="0"/>
              <a:t>is, and </a:t>
            </a:r>
            <a:r>
              <a:rPr lang="en-GB" b="1" dirty="0" smtClean="0">
                <a:solidFill>
                  <a:srgbClr val="EC008C"/>
                </a:solidFill>
              </a:rPr>
              <a:t>why it exists</a:t>
            </a:r>
            <a:r>
              <a:rPr lang="en-GB" b="1" dirty="0" smtClean="0"/>
              <a:t/>
            </a:r>
            <a:br>
              <a:rPr lang="en-GB" b="1" dirty="0" smtClean="0"/>
            </a:br>
            <a:endParaRPr lang="en-GB" b="1" dirty="0" smtClean="0"/>
          </a:p>
          <a:p>
            <a:r>
              <a:rPr lang="en-GB" dirty="0" smtClean="0"/>
              <a:t>Learn the </a:t>
            </a:r>
            <a:r>
              <a:rPr lang="en-GB" b="1" dirty="0" smtClean="0">
                <a:solidFill>
                  <a:srgbClr val="EC008C"/>
                </a:solidFill>
              </a:rPr>
              <a:t>Five </a:t>
            </a:r>
            <a:r>
              <a:rPr lang="en-GB" b="1" dirty="0" err="1" smtClean="0">
                <a:solidFill>
                  <a:srgbClr val="EC008C"/>
                </a:solidFill>
              </a:rPr>
              <a:t>Rs</a:t>
            </a:r>
            <a:r>
              <a:rPr lang="en-GB" b="1" dirty="0" smtClean="0">
                <a:solidFill>
                  <a:srgbClr val="EC008C"/>
                </a:solidFill>
              </a:rPr>
              <a:t> of Effective Representation</a:t>
            </a:r>
            <a:br>
              <a:rPr lang="en-GB" b="1" dirty="0" smtClean="0">
                <a:solidFill>
                  <a:srgbClr val="EC008C"/>
                </a:solidFill>
              </a:rPr>
            </a:br>
            <a:endParaRPr lang="en-GB" b="1" dirty="0" smtClean="0">
              <a:solidFill>
                <a:srgbClr val="EC008C"/>
              </a:solidFill>
            </a:endParaRPr>
          </a:p>
          <a:p>
            <a:r>
              <a:rPr lang="en-GB" dirty="0" smtClean="0"/>
              <a:t>Understand </a:t>
            </a:r>
            <a:r>
              <a:rPr lang="en-GB" b="1" dirty="0" smtClean="0">
                <a:solidFill>
                  <a:srgbClr val="EC008C"/>
                </a:solidFill>
              </a:rPr>
              <a:t>campaigning</a:t>
            </a:r>
            <a:r>
              <a:rPr lang="en-GB" b="1" dirty="0" smtClean="0"/>
              <a:t> </a:t>
            </a:r>
            <a:r>
              <a:rPr lang="en-GB" dirty="0" smtClean="0"/>
              <a:t>and </a:t>
            </a:r>
            <a:r>
              <a:rPr lang="en-GB" b="1" dirty="0" smtClean="0">
                <a:solidFill>
                  <a:srgbClr val="EC008C"/>
                </a:solidFill>
              </a:rPr>
              <a:t>major events </a:t>
            </a:r>
            <a:r>
              <a:rPr lang="en-GB" dirty="0" smtClean="0"/>
              <a:t>each year</a:t>
            </a:r>
            <a:r>
              <a:rPr lang="en-GB" b="1" dirty="0" smtClean="0">
                <a:solidFill>
                  <a:srgbClr val="EC008C"/>
                </a:solidFill>
              </a:rPr>
              <a:t/>
            </a:r>
            <a:br>
              <a:rPr lang="en-GB" b="1" dirty="0" smtClean="0">
                <a:solidFill>
                  <a:srgbClr val="EC008C"/>
                </a:solidFill>
              </a:rPr>
            </a:br>
            <a:endParaRPr lang="en-GB" b="1" dirty="0" smtClean="0">
              <a:solidFill>
                <a:srgbClr val="EC008C"/>
              </a:solidFill>
            </a:endParaRPr>
          </a:p>
          <a:p>
            <a:r>
              <a:rPr lang="en-GB" dirty="0" smtClean="0"/>
              <a:t>Understand how to help </a:t>
            </a:r>
            <a:r>
              <a:rPr lang="en-GB" b="1" dirty="0" smtClean="0">
                <a:solidFill>
                  <a:srgbClr val="EC008C"/>
                </a:solidFill>
              </a:rPr>
              <a:t>students in difficulty</a:t>
            </a:r>
            <a:br>
              <a:rPr lang="en-GB" b="1" dirty="0" smtClean="0">
                <a:solidFill>
                  <a:srgbClr val="EC008C"/>
                </a:solidFill>
              </a:rPr>
            </a:br>
            <a:endParaRPr lang="en-GB" b="1" dirty="0" smtClean="0">
              <a:solidFill>
                <a:srgbClr val="EC008C"/>
              </a:solidFill>
            </a:endParaRPr>
          </a:p>
          <a:p>
            <a:r>
              <a:rPr lang="en-GB" dirty="0" smtClean="0"/>
              <a:t>Learn about </a:t>
            </a:r>
            <a:r>
              <a:rPr lang="en-GB" b="1" dirty="0" smtClean="0">
                <a:solidFill>
                  <a:srgbClr val="EC008C"/>
                </a:solidFill>
              </a:rPr>
              <a:t>Imperial Plus </a:t>
            </a:r>
            <a:r>
              <a:rPr lang="en-GB" dirty="0" smtClean="0"/>
              <a:t>and how being an Academic Rep </a:t>
            </a:r>
            <a:r>
              <a:rPr lang="en-GB" b="1" dirty="0" smtClean="0">
                <a:solidFill>
                  <a:srgbClr val="EC008C"/>
                </a:solidFill>
              </a:rPr>
              <a:t>benefits you</a:t>
            </a:r>
            <a:endParaRPr lang="en-GB" b="1" dirty="0">
              <a:solidFill>
                <a:srgbClr val="EC008C"/>
              </a:solidFill>
            </a:endParaRPr>
          </a:p>
        </p:txBody>
      </p:sp>
    </p:spTree>
    <p:extLst>
      <p:ext uri="{BB962C8B-B14F-4D97-AF65-F5344CB8AC3E}">
        <p14:creationId xmlns:p14="http://schemas.microsoft.com/office/powerpoint/2010/main" val="38219564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lstStyle/>
          <a:p>
            <a:r>
              <a:rPr lang="en-GB" dirty="0" smtClean="0"/>
              <a:t>DEBRA HUMPHRIS</a:t>
            </a:r>
            <a:endParaRPr lang="en-GB" dirty="0"/>
          </a:p>
        </p:txBody>
      </p:sp>
      <p:sp>
        <p:nvSpPr>
          <p:cNvPr id="3" name="Text Placeholder 2"/>
          <p:cNvSpPr>
            <a:spLocks noGrp="1"/>
          </p:cNvSpPr>
          <p:nvPr>
            <p:ph type="body" idx="1"/>
          </p:nvPr>
        </p:nvSpPr>
        <p:spPr/>
        <p:txBody>
          <a:bodyPr/>
          <a:lstStyle/>
          <a:p>
            <a:r>
              <a:rPr lang="en-GB" dirty="0" smtClean="0"/>
              <a:t>Vice Provost (Education)</a:t>
            </a:r>
            <a:endParaRPr lang="en-GB" dirty="0"/>
          </a:p>
        </p:txBody>
      </p:sp>
    </p:spTree>
    <p:extLst>
      <p:ext uri="{BB962C8B-B14F-4D97-AF65-F5344CB8AC3E}">
        <p14:creationId xmlns:p14="http://schemas.microsoft.com/office/powerpoint/2010/main" val="21533946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400" dirty="0" smtClean="0"/>
              <a:t>What is the Academic Representation Network?</a:t>
            </a:r>
            <a:endParaRPr lang="en-GB" sz="2400" dirty="0"/>
          </a:p>
        </p:txBody>
      </p:sp>
      <p:sp>
        <p:nvSpPr>
          <p:cNvPr id="3" name="Content Placeholder 2"/>
          <p:cNvSpPr>
            <a:spLocks noGrp="1"/>
          </p:cNvSpPr>
          <p:nvPr>
            <p:ph idx="1"/>
          </p:nvPr>
        </p:nvSpPr>
        <p:spPr>
          <a:xfrm>
            <a:off x="457200" y="3180694"/>
            <a:ext cx="8229600" cy="1413930"/>
          </a:xfrm>
        </p:spPr>
        <p:txBody>
          <a:bodyPr/>
          <a:lstStyle/>
          <a:p>
            <a:r>
              <a:rPr lang="en-GB" dirty="0" smtClean="0"/>
              <a:t>The </a:t>
            </a:r>
            <a:r>
              <a:rPr lang="en-GB" b="1" dirty="0" smtClean="0">
                <a:solidFill>
                  <a:srgbClr val="EC008C"/>
                </a:solidFill>
              </a:rPr>
              <a:t>Rep Network </a:t>
            </a:r>
            <a:r>
              <a:rPr lang="en-GB" dirty="0" smtClean="0"/>
              <a:t>brings together student volunteers and departmental staff in order to improve teaching, research and supervision at Imperial</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6923" y="583327"/>
            <a:ext cx="3296016" cy="2684080"/>
          </a:xfrm>
          <a:prstGeom prst="rect">
            <a:avLst/>
          </a:prstGeom>
        </p:spPr>
      </p:pic>
    </p:spTree>
    <p:extLst>
      <p:ext uri="{BB962C8B-B14F-4D97-AF65-F5344CB8AC3E}">
        <p14:creationId xmlns:p14="http://schemas.microsoft.com/office/powerpoint/2010/main" val="21709516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400" dirty="0"/>
              <a:t>What is the Academic Representation Network?</a:t>
            </a:r>
          </a:p>
        </p:txBody>
      </p:sp>
      <p:sp>
        <p:nvSpPr>
          <p:cNvPr id="3" name="Content Placeholder 2"/>
          <p:cNvSpPr>
            <a:spLocks noGrp="1"/>
          </p:cNvSpPr>
          <p:nvPr>
            <p:ph idx="1"/>
          </p:nvPr>
        </p:nvSpPr>
        <p:spPr/>
        <p:txBody>
          <a:bodyPr/>
          <a:lstStyle/>
          <a:p>
            <a:r>
              <a:rPr lang="en-GB" dirty="0" smtClean="0"/>
              <a:t>A </a:t>
            </a:r>
            <a:r>
              <a:rPr lang="en-GB" b="1" dirty="0" smtClean="0">
                <a:solidFill>
                  <a:srgbClr val="EC008C"/>
                </a:solidFill>
              </a:rPr>
              <a:t>decentralised, distributed network </a:t>
            </a:r>
            <a:r>
              <a:rPr lang="en-GB" dirty="0" smtClean="0"/>
              <a:t>of trained student volunteers ‘on the ground’ – YOU</a:t>
            </a:r>
            <a:br>
              <a:rPr lang="en-GB" dirty="0" smtClean="0"/>
            </a:br>
            <a:endParaRPr lang="en-GB" dirty="0" smtClean="0"/>
          </a:p>
          <a:p>
            <a:r>
              <a:rPr lang="en-GB" dirty="0" smtClean="0"/>
              <a:t>Quick, student-led feedback on </a:t>
            </a:r>
            <a:r>
              <a:rPr lang="en-GB" b="1" dirty="0" smtClean="0">
                <a:solidFill>
                  <a:srgbClr val="EC008C"/>
                </a:solidFill>
              </a:rPr>
              <a:t>every lecture slide, every assignment, every </a:t>
            </a:r>
            <a:r>
              <a:rPr lang="en-GB" b="1" dirty="0" err="1" smtClean="0">
                <a:solidFill>
                  <a:srgbClr val="EC008C"/>
                </a:solidFill>
              </a:rPr>
              <a:t>handout</a:t>
            </a:r>
            <a:r>
              <a:rPr lang="en-GB" b="1" dirty="0" smtClean="0">
                <a:solidFill>
                  <a:srgbClr val="EC008C"/>
                </a:solidFill>
              </a:rPr>
              <a:t>, every lab</a:t>
            </a:r>
            <a:r>
              <a:rPr lang="en-GB" dirty="0" smtClean="0"/>
              <a:t/>
            </a:r>
            <a:br>
              <a:rPr lang="en-GB" dirty="0" smtClean="0"/>
            </a:br>
            <a:endParaRPr lang="en-GB" dirty="0" smtClean="0"/>
          </a:p>
          <a:p>
            <a:r>
              <a:rPr lang="en-GB" dirty="0" smtClean="0"/>
              <a:t>A </a:t>
            </a:r>
            <a:r>
              <a:rPr lang="en-GB" b="1" dirty="0" smtClean="0">
                <a:solidFill>
                  <a:srgbClr val="EC008C"/>
                </a:solidFill>
              </a:rPr>
              <a:t>bottom-up approach </a:t>
            </a:r>
            <a:r>
              <a:rPr lang="en-GB" dirty="0" smtClean="0"/>
              <a:t>to quality, led and shaped by students.</a:t>
            </a:r>
            <a:endParaRPr lang="en-GB" dirty="0"/>
          </a:p>
        </p:txBody>
      </p:sp>
    </p:spTree>
    <p:extLst>
      <p:ext uri="{BB962C8B-B14F-4D97-AF65-F5344CB8AC3E}">
        <p14:creationId xmlns:p14="http://schemas.microsoft.com/office/powerpoint/2010/main" val="33092570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400" dirty="0"/>
              <a:t>What is the Academic Representation Network?</a:t>
            </a:r>
          </a:p>
        </p:txBody>
      </p:sp>
      <p:sp>
        <p:nvSpPr>
          <p:cNvPr id="3" name="Content Placeholder 2"/>
          <p:cNvSpPr>
            <a:spLocks noGrp="1"/>
          </p:cNvSpPr>
          <p:nvPr>
            <p:ph idx="1"/>
          </p:nvPr>
        </p:nvSpPr>
        <p:spPr/>
        <p:txBody>
          <a:bodyPr/>
          <a:lstStyle/>
          <a:p>
            <a:r>
              <a:rPr lang="en-GB" dirty="0" smtClean="0"/>
              <a:t>A department can access a team of Reps </a:t>
            </a:r>
            <a:r>
              <a:rPr lang="en-GB" b="1" dirty="0" smtClean="0">
                <a:solidFill>
                  <a:srgbClr val="EC008C"/>
                </a:solidFill>
              </a:rPr>
              <a:t>specific to its courses</a:t>
            </a:r>
            <a:r>
              <a:rPr lang="en-GB" dirty="0" smtClean="0"/>
              <a:t> and </a:t>
            </a:r>
            <a:r>
              <a:rPr lang="en-GB" b="1" dirty="0" smtClean="0">
                <a:solidFill>
                  <a:srgbClr val="EC008C"/>
                </a:solidFill>
              </a:rPr>
              <a:t>democratically elected </a:t>
            </a:r>
            <a:r>
              <a:rPr lang="en-GB" dirty="0" smtClean="0"/>
              <a:t>by its students.</a:t>
            </a:r>
            <a:br>
              <a:rPr lang="en-GB" dirty="0" smtClean="0"/>
            </a:br>
            <a:endParaRPr lang="en-GB" dirty="0" smtClean="0"/>
          </a:p>
          <a:p>
            <a:r>
              <a:rPr lang="en-GB" dirty="0" smtClean="0"/>
              <a:t>A vital tool in keeping departments at the </a:t>
            </a:r>
            <a:r>
              <a:rPr lang="en-GB" b="1" dirty="0" smtClean="0">
                <a:solidFill>
                  <a:srgbClr val="EC008C"/>
                </a:solidFill>
              </a:rPr>
              <a:t>cutting edge of teaching and research in their field</a:t>
            </a:r>
          </a:p>
        </p:txBody>
      </p:sp>
    </p:spTree>
    <p:extLst>
      <p:ext uri="{BB962C8B-B14F-4D97-AF65-F5344CB8AC3E}">
        <p14:creationId xmlns:p14="http://schemas.microsoft.com/office/powerpoint/2010/main" val="35981834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normAutofit fontScale="90000"/>
          </a:bodyPr>
          <a:lstStyle/>
          <a:p>
            <a:r>
              <a:rPr lang="en-GB" dirty="0" smtClean="0">
                <a:solidFill>
                  <a:srgbClr val="EC008C"/>
                </a:solidFill>
              </a:rPr>
              <a:t>How to be an effective rep</a:t>
            </a:r>
            <a:endParaRPr lang="en-GB" dirty="0">
              <a:solidFill>
                <a:srgbClr val="EC008C"/>
              </a:solidFill>
            </a:endParaRPr>
          </a:p>
        </p:txBody>
      </p:sp>
      <p:sp>
        <p:nvSpPr>
          <p:cNvPr id="3" name="Text Placeholder 2"/>
          <p:cNvSpPr>
            <a:spLocks noGrp="1"/>
          </p:cNvSpPr>
          <p:nvPr>
            <p:ph type="body" idx="1"/>
          </p:nvPr>
        </p:nvSpPr>
        <p:spPr/>
        <p:txBody>
          <a:bodyPr/>
          <a:lstStyle/>
          <a:p>
            <a:r>
              <a:rPr lang="en-GB" dirty="0" smtClean="0"/>
              <a:t>Andrew Keenan, Education &amp; Welfare Manager, on</a:t>
            </a:r>
            <a:endParaRPr lang="en-GB" dirty="0"/>
          </a:p>
        </p:txBody>
      </p:sp>
    </p:spTree>
    <p:extLst>
      <p:ext uri="{BB962C8B-B14F-4D97-AF65-F5344CB8AC3E}">
        <p14:creationId xmlns:p14="http://schemas.microsoft.com/office/powerpoint/2010/main" val="2179075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1957225"/>
            <a:ext cx="7772400" cy="1021556"/>
          </a:xfrm>
          <a:ln>
            <a:noFill/>
          </a:ln>
        </p:spPr>
        <p:txBody>
          <a:bodyPr/>
          <a:lstStyle/>
          <a:p>
            <a:pPr algn="ctr"/>
            <a:r>
              <a:rPr lang="en-GB" dirty="0" smtClean="0">
                <a:solidFill>
                  <a:srgbClr val="EC008C"/>
                </a:solidFill>
              </a:rPr>
              <a:t>The five </a:t>
            </a:r>
            <a:r>
              <a:rPr lang="en-GB" dirty="0" err="1" smtClean="0">
                <a:solidFill>
                  <a:srgbClr val="EC008C"/>
                </a:solidFill>
              </a:rPr>
              <a:t>r</a:t>
            </a:r>
            <a:r>
              <a:rPr lang="en-GB" sz="2800" dirty="0" err="1" smtClean="0">
                <a:solidFill>
                  <a:srgbClr val="EC008C"/>
                </a:solidFill>
              </a:rPr>
              <a:t>s</a:t>
            </a:r>
            <a:endParaRPr lang="en-GB" sz="2800" dirty="0">
              <a:solidFill>
                <a:srgbClr val="EC008C"/>
              </a:solidFill>
            </a:endParaRPr>
          </a:p>
        </p:txBody>
      </p:sp>
    </p:spTree>
    <p:extLst>
      <p:ext uri="{BB962C8B-B14F-4D97-AF65-F5344CB8AC3E}">
        <p14:creationId xmlns:p14="http://schemas.microsoft.com/office/powerpoint/2010/main" val="2533570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406129"/>
          </a:xfrm>
          <a:ln>
            <a:noFill/>
          </a:ln>
        </p:spPr>
        <p:txBody>
          <a:bodyPr>
            <a:normAutofit fontScale="90000"/>
          </a:bodyPr>
          <a:lstStyle/>
          <a:p>
            <a:pPr eaLnBrk="1" hangingPunct="1">
              <a:defRPr/>
            </a:pPr>
            <a:r>
              <a:rPr lang="en-GB" sz="3100" b="0" dirty="0" smtClean="0">
                <a:solidFill>
                  <a:srgbClr val="EC008C"/>
                </a:solidFill>
                <a:latin typeface="Arial" panose="020B0604020202020204" pitchFamily="34" charset="0"/>
                <a:cs typeface="Arial" panose="020B0604020202020204" pitchFamily="34" charset="0"/>
              </a:rPr>
              <a:t>STEP ONE:</a:t>
            </a:r>
            <a:r>
              <a:rPr lang="en-GB" sz="7200" b="0" dirty="0" smtClean="0">
                <a:solidFill>
                  <a:srgbClr val="EC008C"/>
                </a:solidFill>
                <a:latin typeface="Arial" panose="020B0604020202020204" pitchFamily="34" charset="0"/>
                <a:cs typeface="Arial" panose="020B0604020202020204" pitchFamily="34" charset="0"/>
              </a:rPr>
              <a:t/>
            </a:r>
            <a:br>
              <a:rPr lang="en-GB" sz="7200" b="0" dirty="0" smtClean="0">
                <a:solidFill>
                  <a:srgbClr val="EC008C"/>
                </a:solidFill>
                <a:latin typeface="Arial" panose="020B0604020202020204" pitchFamily="34" charset="0"/>
                <a:cs typeface="Arial" panose="020B0604020202020204" pitchFamily="34" charset="0"/>
              </a:rPr>
            </a:br>
            <a:r>
              <a:rPr lang="en-GB" sz="9800" b="0" dirty="0" smtClean="0">
                <a:solidFill>
                  <a:srgbClr val="EC008C"/>
                </a:solidFill>
                <a:latin typeface="Arial" panose="020B0604020202020204" pitchFamily="34" charset="0"/>
                <a:cs typeface="Arial" panose="020B0604020202020204" pitchFamily="34" charset="0"/>
              </a:rPr>
              <a:t>RECEIVE</a:t>
            </a:r>
            <a:endParaRPr lang="en-GB" sz="7200" b="0" dirty="0">
              <a:solidFill>
                <a:srgbClr val="EC008C"/>
              </a:solidFill>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nvGraphicFramePr>
        <p:xfrm>
          <a:off x="755650" y="3219450"/>
          <a:ext cx="7704138" cy="1566863"/>
        </p:xfrm>
        <a:graphic>
          <a:graphicData uri="http://schemas.openxmlformats.org/drawingml/2006/table">
            <a:tbl>
              <a:tblPr firstRow="1" bandRow="1">
                <a:tableStyleId>{5C22544A-7EE6-4342-B048-85BDC9FD1C3A}</a:tableStyleId>
              </a:tblPr>
              <a:tblGrid>
                <a:gridCol w="2568046"/>
                <a:gridCol w="2568046"/>
                <a:gridCol w="2568046"/>
              </a:tblGrid>
              <a:tr h="1566863">
                <a:tc>
                  <a:txBody>
                    <a:bodyPr/>
                    <a:lstStyle/>
                    <a:p>
                      <a:pPr algn="ctr"/>
                      <a:r>
                        <a:rPr lang="en-GB" sz="1500" dirty="0" smtClean="0">
                          <a:solidFill>
                            <a:schemeClr val="tx1"/>
                          </a:solidFill>
                          <a:latin typeface="Arial" panose="020B0604020202020204" pitchFamily="34" charset="0"/>
                          <a:cs typeface="Arial" panose="020B0604020202020204" pitchFamily="34" charset="0"/>
                        </a:rPr>
                        <a:t>A</a:t>
                      </a:r>
                      <a:r>
                        <a:rPr lang="en-GB" sz="1400" dirty="0" smtClean="0">
                          <a:solidFill>
                            <a:schemeClr val="tx1"/>
                          </a:solidFill>
                          <a:latin typeface="Arial" panose="020B0604020202020204" pitchFamily="34" charset="0"/>
                          <a:cs typeface="Arial" panose="020B0604020202020204" pitchFamily="34" charset="0"/>
                        </a:rPr>
                        <a:t/>
                      </a:r>
                      <a:br>
                        <a:rPr lang="en-GB" sz="1400" dirty="0" smtClean="0">
                          <a:solidFill>
                            <a:schemeClr val="tx1"/>
                          </a:solidFill>
                          <a:latin typeface="Arial" panose="020B0604020202020204" pitchFamily="34" charset="0"/>
                          <a:cs typeface="Arial" panose="020B0604020202020204" pitchFamily="34" charset="0"/>
                        </a:rPr>
                      </a:br>
                      <a:r>
                        <a:rPr lang="en-GB" sz="1800" dirty="0" smtClean="0">
                          <a:solidFill>
                            <a:schemeClr val="tx1"/>
                          </a:solidFill>
                          <a:latin typeface="Arial" panose="020B0604020202020204" pitchFamily="34" charset="0"/>
                          <a:cs typeface="Arial" panose="020B0604020202020204" pitchFamily="34" charset="0"/>
                        </a:rPr>
                        <a:t>Lecture</a:t>
                      </a:r>
                      <a:r>
                        <a:rPr lang="en-GB" sz="1800" baseline="0" dirty="0" smtClean="0">
                          <a:solidFill>
                            <a:schemeClr val="tx1"/>
                          </a:solidFill>
                          <a:latin typeface="Arial" panose="020B0604020202020204" pitchFamily="34" charset="0"/>
                          <a:cs typeface="Arial" panose="020B0604020202020204" pitchFamily="34" charset="0"/>
                        </a:rPr>
                        <a:t> shouts</a:t>
                      </a:r>
                      <a:endParaRPr lang="en-GB" sz="1400" dirty="0">
                        <a:solidFill>
                          <a:schemeClr val="tx1"/>
                        </a:solidFill>
                        <a:latin typeface="Arial" panose="020B0604020202020204" pitchFamily="34" charset="0"/>
                        <a:cs typeface="Arial" panose="020B0604020202020204" pitchFamily="34" charset="0"/>
                      </a:endParaRPr>
                    </a:p>
                  </a:txBody>
                  <a:tcPr marL="91431" marR="91431" marT="34305" marB="34305">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400" dirty="0" smtClean="0">
                          <a:solidFill>
                            <a:schemeClr val="tx1"/>
                          </a:solidFill>
                          <a:latin typeface="Arial" panose="020B0604020202020204" pitchFamily="34" charset="0"/>
                          <a:cs typeface="Arial" panose="020B0604020202020204" pitchFamily="34" charset="0"/>
                        </a:rPr>
                        <a:t>B</a:t>
                      </a:r>
                      <a:br>
                        <a:rPr lang="en-GB" sz="1400" dirty="0" smtClean="0">
                          <a:solidFill>
                            <a:schemeClr val="tx1"/>
                          </a:solidFill>
                          <a:latin typeface="Arial" panose="020B0604020202020204" pitchFamily="34" charset="0"/>
                          <a:cs typeface="Arial" panose="020B0604020202020204" pitchFamily="34" charset="0"/>
                        </a:rPr>
                      </a:br>
                      <a:r>
                        <a:rPr lang="en-GB" sz="1800" dirty="0" smtClean="0">
                          <a:solidFill>
                            <a:schemeClr val="tx1"/>
                          </a:solidFill>
                          <a:latin typeface="Arial" panose="020B0604020202020204" pitchFamily="34" charset="0"/>
                          <a:cs typeface="Arial" panose="020B0604020202020204" pitchFamily="34" charset="0"/>
                        </a:rPr>
                        <a:t>Departmental email</a:t>
                      </a:r>
                      <a:endParaRPr lang="en-GB" sz="1800" dirty="0">
                        <a:solidFill>
                          <a:schemeClr val="tx1"/>
                        </a:solidFill>
                        <a:latin typeface="Arial" panose="020B0604020202020204" pitchFamily="34" charset="0"/>
                        <a:cs typeface="Arial" panose="020B0604020202020204" pitchFamily="34" charset="0"/>
                      </a:endParaRPr>
                    </a:p>
                  </a:txBody>
                  <a:tcPr marL="91431" marR="91431" marT="34305" marB="34305">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400" dirty="0" smtClean="0">
                          <a:solidFill>
                            <a:schemeClr val="tx1"/>
                          </a:solidFill>
                          <a:latin typeface="Arial" panose="020B0604020202020204" pitchFamily="34" charset="0"/>
                          <a:cs typeface="Arial" panose="020B0604020202020204" pitchFamily="34" charset="0"/>
                        </a:rPr>
                        <a:t>C</a:t>
                      </a:r>
                      <a:br>
                        <a:rPr lang="en-GB" sz="1400" dirty="0" smtClean="0">
                          <a:solidFill>
                            <a:schemeClr val="tx1"/>
                          </a:solidFill>
                          <a:latin typeface="Arial" panose="020B0604020202020204" pitchFamily="34" charset="0"/>
                          <a:cs typeface="Arial" panose="020B0604020202020204" pitchFamily="34" charset="0"/>
                        </a:rPr>
                      </a:br>
                      <a:r>
                        <a:rPr lang="en-GB" sz="1800" dirty="0" smtClean="0">
                          <a:solidFill>
                            <a:schemeClr val="tx1"/>
                          </a:solidFill>
                          <a:latin typeface="Arial" panose="020B0604020202020204" pitchFamily="34" charset="0"/>
                          <a:cs typeface="Arial" panose="020B0604020202020204" pitchFamily="34" charset="0"/>
                        </a:rPr>
                        <a:t>Role &amp; details in email signature</a:t>
                      </a:r>
                      <a:endParaRPr lang="en-GB" sz="1800" dirty="0">
                        <a:solidFill>
                          <a:schemeClr val="tx1"/>
                        </a:solidFill>
                        <a:latin typeface="Arial" panose="020B0604020202020204" pitchFamily="34" charset="0"/>
                        <a:cs typeface="Arial" panose="020B0604020202020204" pitchFamily="34" charset="0"/>
                      </a:endParaRPr>
                    </a:p>
                  </a:txBody>
                  <a:tcPr marL="91431" marR="91431" marT="34305" marB="34305">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38726610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406129"/>
          </a:xfrm>
          <a:ln>
            <a:noFill/>
          </a:ln>
        </p:spPr>
        <p:txBody>
          <a:bodyPr>
            <a:normAutofit fontScale="90000"/>
          </a:bodyPr>
          <a:lstStyle/>
          <a:p>
            <a:pPr eaLnBrk="1" hangingPunct="1">
              <a:defRPr/>
            </a:pPr>
            <a:r>
              <a:rPr lang="en-GB" sz="3100" b="0" dirty="0" smtClean="0">
                <a:solidFill>
                  <a:srgbClr val="EC008C"/>
                </a:solidFill>
                <a:latin typeface="Arial" panose="020B0604020202020204" pitchFamily="34" charset="0"/>
                <a:cs typeface="Arial" panose="020B0604020202020204" pitchFamily="34" charset="0"/>
              </a:rPr>
              <a:t>STEP TWO:</a:t>
            </a:r>
            <a:r>
              <a:rPr lang="en-GB" sz="8800" b="0" dirty="0" smtClean="0">
                <a:solidFill>
                  <a:srgbClr val="EC008C"/>
                </a:solidFill>
                <a:latin typeface="Arial" panose="020B0604020202020204" pitchFamily="34" charset="0"/>
                <a:cs typeface="Arial" panose="020B0604020202020204" pitchFamily="34" charset="0"/>
              </a:rPr>
              <a:t/>
            </a:r>
            <a:br>
              <a:rPr lang="en-GB" sz="8800" b="0" dirty="0" smtClean="0">
                <a:solidFill>
                  <a:srgbClr val="EC008C"/>
                </a:solidFill>
                <a:latin typeface="Arial" panose="020B0604020202020204" pitchFamily="34" charset="0"/>
                <a:cs typeface="Arial" panose="020B0604020202020204" pitchFamily="34" charset="0"/>
              </a:rPr>
            </a:br>
            <a:r>
              <a:rPr lang="en-GB" sz="9800" b="0" dirty="0" smtClean="0">
                <a:solidFill>
                  <a:srgbClr val="EC008C"/>
                </a:solidFill>
                <a:latin typeface="Arial" panose="020B0604020202020204" pitchFamily="34" charset="0"/>
                <a:cs typeface="Arial" panose="020B0604020202020204" pitchFamily="34" charset="0"/>
              </a:rPr>
              <a:t>RESEARCH</a:t>
            </a:r>
            <a:endParaRPr lang="en-GB" sz="9800" b="0" dirty="0">
              <a:solidFill>
                <a:srgbClr val="EC008C"/>
              </a:solidFill>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nvGraphicFramePr>
        <p:xfrm>
          <a:off x="755650" y="3219450"/>
          <a:ext cx="7704138" cy="1566863"/>
        </p:xfrm>
        <a:graphic>
          <a:graphicData uri="http://schemas.openxmlformats.org/drawingml/2006/table">
            <a:tbl>
              <a:tblPr firstRow="1" bandRow="1">
                <a:tableStyleId>{5C22544A-7EE6-4342-B048-85BDC9FD1C3A}</a:tableStyleId>
              </a:tblPr>
              <a:tblGrid>
                <a:gridCol w="2568046"/>
                <a:gridCol w="2568046"/>
                <a:gridCol w="2568046"/>
              </a:tblGrid>
              <a:tr h="1566863">
                <a:tc>
                  <a:txBody>
                    <a:bodyPr/>
                    <a:lstStyle/>
                    <a:p>
                      <a:pPr algn="ctr"/>
                      <a:r>
                        <a:rPr lang="en-GB" sz="1500" dirty="0" smtClean="0">
                          <a:solidFill>
                            <a:schemeClr val="tx1"/>
                          </a:solidFill>
                          <a:latin typeface="Arial" panose="020B0604020202020204" pitchFamily="34" charset="0"/>
                          <a:cs typeface="Arial" panose="020B0604020202020204" pitchFamily="34" charset="0"/>
                        </a:rPr>
                        <a:t>A</a:t>
                      </a:r>
                      <a:r>
                        <a:rPr lang="en-GB" sz="1400" dirty="0" smtClean="0">
                          <a:solidFill>
                            <a:schemeClr val="tx1"/>
                          </a:solidFill>
                          <a:latin typeface="Arial" panose="020B0604020202020204" pitchFamily="34" charset="0"/>
                          <a:cs typeface="Arial" panose="020B0604020202020204" pitchFamily="34" charset="0"/>
                        </a:rPr>
                        <a:t/>
                      </a:r>
                      <a:br>
                        <a:rPr lang="en-GB" sz="1400" dirty="0" smtClean="0">
                          <a:solidFill>
                            <a:schemeClr val="tx1"/>
                          </a:solidFill>
                          <a:latin typeface="Arial" panose="020B0604020202020204" pitchFamily="34" charset="0"/>
                          <a:cs typeface="Arial" panose="020B0604020202020204" pitchFamily="34" charset="0"/>
                        </a:rPr>
                      </a:br>
                      <a:r>
                        <a:rPr lang="en-GB" sz="1800" dirty="0" smtClean="0">
                          <a:solidFill>
                            <a:schemeClr val="tx1"/>
                          </a:solidFill>
                          <a:latin typeface="Arial" panose="020B0604020202020204" pitchFamily="34" charset="0"/>
                          <a:cs typeface="Arial" panose="020B0604020202020204" pitchFamily="34" charset="0"/>
                        </a:rPr>
                        <a:t>Facebook groups</a:t>
                      </a:r>
                      <a:endParaRPr lang="en-GB" sz="1400" dirty="0">
                        <a:solidFill>
                          <a:schemeClr val="tx1"/>
                        </a:solidFill>
                        <a:latin typeface="Arial" panose="020B0604020202020204" pitchFamily="34" charset="0"/>
                        <a:cs typeface="Arial" panose="020B0604020202020204" pitchFamily="34" charset="0"/>
                      </a:endParaRPr>
                    </a:p>
                  </a:txBody>
                  <a:tcPr marL="91431" marR="91431" marT="34305" marB="34305">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400" dirty="0" smtClean="0">
                          <a:solidFill>
                            <a:schemeClr val="tx1"/>
                          </a:solidFill>
                          <a:latin typeface="Arial" panose="020B0604020202020204" pitchFamily="34" charset="0"/>
                          <a:cs typeface="Arial" panose="020B0604020202020204" pitchFamily="34" charset="0"/>
                        </a:rPr>
                        <a:t>B</a:t>
                      </a:r>
                      <a:br>
                        <a:rPr lang="en-GB" sz="1400" dirty="0" smtClean="0">
                          <a:solidFill>
                            <a:schemeClr val="tx1"/>
                          </a:solidFill>
                          <a:latin typeface="Arial" panose="020B0604020202020204" pitchFamily="34" charset="0"/>
                          <a:cs typeface="Arial" panose="020B0604020202020204" pitchFamily="34" charset="0"/>
                        </a:rPr>
                      </a:br>
                      <a:r>
                        <a:rPr lang="en-GB" sz="1800" dirty="0" smtClean="0">
                          <a:solidFill>
                            <a:schemeClr val="tx1"/>
                          </a:solidFill>
                          <a:latin typeface="Arial" panose="020B0604020202020204" pitchFamily="34" charset="0"/>
                          <a:cs typeface="Arial" panose="020B0604020202020204" pitchFamily="34" charset="0"/>
                        </a:rPr>
                        <a:t>Use the Union</a:t>
                      </a:r>
                      <a:endParaRPr lang="en-GB" sz="1800" dirty="0">
                        <a:solidFill>
                          <a:schemeClr val="tx1"/>
                        </a:solidFill>
                        <a:latin typeface="Arial" panose="020B0604020202020204" pitchFamily="34" charset="0"/>
                        <a:cs typeface="Arial" panose="020B0604020202020204" pitchFamily="34" charset="0"/>
                      </a:endParaRPr>
                    </a:p>
                  </a:txBody>
                  <a:tcPr marL="91431" marR="91431" marT="34305" marB="34305">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400" dirty="0" smtClean="0">
                          <a:solidFill>
                            <a:schemeClr val="tx1"/>
                          </a:solidFill>
                          <a:latin typeface="Arial" panose="020B0604020202020204" pitchFamily="34" charset="0"/>
                          <a:cs typeface="Arial" panose="020B0604020202020204" pitchFamily="34" charset="0"/>
                        </a:rPr>
                        <a:t>C</a:t>
                      </a:r>
                      <a:br>
                        <a:rPr lang="en-GB" sz="1400" dirty="0" smtClean="0">
                          <a:solidFill>
                            <a:schemeClr val="tx1"/>
                          </a:solidFill>
                          <a:latin typeface="Arial" panose="020B0604020202020204" pitchFamily="34" charset="0"/>
                          <a:cs typeface="Arial" panose="020B0604020202020204" pitchFamily="34" charset="0"/>
                        </a:rPr>
                      </a:br>
                      <a:r>
                        <a:rPr lang="en-GB" sz="1800" dirty="0" smtClean="0">
                          <a:solidFill>
                            <a:schemeClr val="tx1"/>
                          </a:solidFill>
                          <a:latin typeface="Arial" panose="020B0604020202020204" pitchFamily="34" charset="0"/>
                          <a:cs typeface="Arial" panose="020B0604020202020204" pitchFamily="34" charset="0"/>
                        </a:rPr>
                        <a:t>Past SSC papers</a:t>
                      </a:r>
                      <a:endParaRPr lang="en-GB" sz="1800" dirty="0">
                        <a:solidFill>
                          <a:schemeClr val="tx1"/>
                        </a:solidFill>
                        <a:latin typeface="Arial" panose="020B0604020202020204" pitchFamily="34" charset="0"/>
                        <a:cs typeface="Arial" panose="020B0604020202020204" pitchFamily="34" charset="0"/>
                      </a:endParaRPr>
                    </a:p>
                  </a:txBody>
                  <a:tcPr marL="91431" marR="91431" marT="34305" marB="34305">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34979657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406129"/>
          </a:xfrm>
          <a:ln>
            <a:noFill/>
          </a:ln>
        </p:spPr>
        <p:txBody>
          <a:bodyPr>
            <a:normAutofit fontScale="90000"/>
          </a:bodyPr>
          <a:lstStyle/>
          <a:p>
            <a:pPr eaLnBrk="1" hangingPunct="1">
              <a:defRPr/>
            </a:pPr>
            <a:r>
              <a:rPr lang="en-GB" sz="3100" b="0" dirty="0" smtClean="0">
                <a:solidFill>
                  <a:srgbClr val="EC008C"/>
                </a:solidFill>
                <a:latin typeface="Arial" panose="020B0604020202020204" pitchFamily="34" charset="0"/>
                <a:cs typeface="Arial" panose="020B0604020202020204" pitchFamily="34" charset="0"/>
              </a:rPr>
              <a:t>STEP THREE:</a:t>
            </a:r>
            <a:r>
              <a:rPr lang="en-GB" sz="8800" b="0" dirty="0" smtClean="0">
                <a:solidFill>
                  <a:srgbClr val="EC008C"/>
                </a:solidFill>
                <a:latin typeface="Arial" panose="020B0604020202020204" pitchFamily="34" charset="0"/>
                <a:cs typeface="Arial" panose="020B0604020202020204" pitchFamily="34" charset="0"/>
              </a:rPr>
              <a:t/>
            </a:r>
            <a:br>
              <a:rPr lang="en-GB" sz="8800" b="0" dirty="0" smtClean="0">
                <a:solidFill>
                  <a:srgbClr val="EC008C"/>
                </a:solidFill>
                <a:latin typeface="Arial" panose="020B0604020202020204" pitchFamily="34" charset="0"/>
                <a:cs typeface="Arial" panose="020B0604020202020204" pitchFamily="34" charset="0"/>
              </a:rPr>
            </a:br>
            <a:r>
              <a:rPr lang="en-GB" sz="9800" b="0" dirty="0" smtClean="0">
                <a:solidFill>
                  <a:srgbClr val="EC008C"/>
                </a:solidFill>
                <a:latin typeface="Arial" panose="020B0604020202020204" pitchFamily="34" charset="0"/>
                <a:cs typeface="Arial" panose="020B0604020202020204" pitchFamily="34" charset="0"/>
              </a:rPr>
              <a:t>REPRESENT</a:t>
            </a:r>
            <a:endParaRPr lang="en-GB" sz="9800" b="0" dirty="0">
              <a:solidFill>
                <a:srgbClr val="EC008C"/>
              </a:solidFill>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nvGraphicFramePr>
        <p:xfrm>
          <a:off x="755650" y="3219450"/>
          <a:ext cx="7704138" cy="1566863"/>
        </p:xfrm>
        <a:graphic>
          <a:graphicData uri="http://schemas.openxmlformats.org/drawingml/2006/table">
            <a:tbl>
              <a:tblPr firstRow="1" bandRow="1">
                <a:tableStyleId>{5C22544A-7EE6-4342-B048-85BDC9FD1C3A}</a:tableStyleId>
              </a:tblPr>
              <a:tblGrid>
                <a:gridCol w="2568046"/>
                <a:gridCol w="2568046"/>
                <a:gridCol w="2568046"/>
              </a:tblGrid>
              <a:tr h="1566863">
                <a:tc>
                  <a:txBody>
                    <a:bodyPr/>
                    <a:lstStyle/>
                    <a:p>
                      <a:pPr algn="ctr"/>
                      <a:r>
                        <a:rPr lang="en-GB" sz="1500" dirty="0" smtClean="0">
                          <a:solidFill>
                            <a:schemeClr val="tx1"/>
                          </a:solidFill>
                          <a:latin typeface="Arial" panose="020B0604020202020204" pitchFamily="34" charset="0"/>
                          <a:cs typeface="Arial" panose="020B0604020202020204" pitchFamily="34" charset="0"/>
                        </a:rPr>
                        <a:t>A</a:t>
                      </a:r>
                      <a:r>
                        <a:rPr lang="en-GB" sz="1400" dirty="0" smtClean="0">
                          <a:solidFill>
                            <a:schemeClr val="tx1"/>
                          </a:solidFill>
                          <a:latin typeface="Arial" panose="020B0604020202020204" pitchFamily="34" charset="0"/>
                          <a:cs typeface="Arial" panose="020B0604020202020204" pitchFamily="34" charset="0"/>
                        </a:rPr>
                        <a:t/>
                      </a:r>
                      <a:br>
                        <a:rPr lang="en-GB" sz="1400" dirty="0" smtClean="0">
                          <a:solidFill>
                            <a:schemeClr val="tx1"/>
                          </a:solidFill>
                          <a:latin typeface="Arial" panose="020B0604020202020204" pitchFamily="34" charset="0"/>
                          <a:cs typeface="Arial" panose="020B0604020202020204" pitchFamily="34" charset="0"/>
                        </a:rPr>
                      </a:br>
                      <a:r>
                        <a:rPr lang="en-GB" sz="1800" dirty="0" smtClean="0">
                          <a:solidFill>
                            <a:schemeClr val="tx1"/>
                          </a:solidFill>
                          <a:latin typeface="Arial" panose="020B0604020202020204" pitchFamily="34" charset="0"/>
                          <a:cs typeface="Arial" panose="020B0604020202020204" pitchFamily="34" charset="0"/>
                        </a:rPr>
                        <a:t>Emphasise research</a:t>
                      </a:r>
                      <a:endParaRPr lang="en-GB" sz="1400" dirty="0">
                        <a:solidFill>
                          <a:schemeClr val="tx1"/>
                        </a:solidFill>
                        <a:latin typeface="Arial" panose="020B0604020202020204" pitchFamily="34" charset="0"/>
                        <a:cs typeface="Arial" panose="020B0604020202020204" pitchFamily="34" charset="0"/>
                      </a:endParaRPr>
                    </a:p>
                  </a:txBody>
                  <a:tcPr marL="91431" marR="91431" marT="34305" marB="34305">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400" dirty="0" smtClean="0">
                          <a:solidFill>
                            <a:schemeClr val="tx1"/>
                          </a:solidFill>
                          <a:latin typeface="Arial" panose="020B0604020202020204" pitchFamily="34" charset="0"/>
                          <a:cs typeface="Arial" panose="020B0604020202020204" pitchFamily="34" charset="0"/>
                        </a:rPr>
                        <a:t>B</a:t>
                      </a:r>
                      <a:br>
                        <a:rPr lang="en-GB" sz="1400" dirty="0" smtClean="0">
                          <a:solidFill>
                            <a:schemeClr val="tx1"/>
                          </a:solidFill>
                          <a:latin typeface="Arial" panose="020B0604020202020204" pitchFamily="34" charset="0"/>
                          <a:cs typeface="Arial" panose="020B0604020202020204" pitchFamily="34" charset="0"/>
                        </a:rPr>
                      </a:br>
                      <a:r>
                        <a:rPr lang="en-GB" sz="1800" dirty="0" smtClean="0">
                          <a:solidFill>
                            <a:schemeClr val="tx1"/>
                          </a:solidFill>
                          <a:latin typeface="Arial" panose="020B0604020202020204" pitchFamily="34" charset="0"/>
                          <a:cs typeface="Arial" panose="020B0604020202020204" pitchFamily="34" charset="0"/>
                        </a:rPr>
                        <a:t>Prepare</a:t>
                      </a:r>
                      <a:r>
                        <a:rPr lang="en-GB" sz="1800" baseline="0" dirty="0" smtClean="0">
                          <a:solidFill>
                            <a:schemeClr val="tx1"/>
                          </a:solidFill>
                          <a:latin typeface="Arial" panose="020B0604020202020204" pitchFamily="34" charset="0"/>
                          <a:cs typeface="Arial" panose="020B0604020202020204" pitchFamily="34" charset="0"/>
                        </a:rPr>
                        <a:t> with peers</a:t>
                      </a:r>
                      <a:endParaRPr lang="en-GB" sz="1800" dirty="0">
                        <a:solidFill>
                          <a:schemeClr val="tx1"/>
                        </a:solidFill>
                        <a:latin typeface="Arial" panose="020B0604020202020204" pitchFamily="34" charset="0"/>
                        <a:cs typeface="Arial" panose="020B0604020202020204" pitchFamily="34" charset="0"/>
                      </a:endParaRPr>
                    </a:p>
                  </a:txBody>
                  <a:tcPr marL="91431" marR="91431" marT="34305" marB="34305">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400" dirty="0" smtClean="0">
                          <a:solidFill>
                            <a:schemeClr val="tx1"/>
                          </a:solidFill>
                          <a:latin typeface="Arial" panose="020B0604020202020204" pitchFamily="34" charset="0"/>
                          <a:cs typeface="Arial" panose="020B0604020202020204" pitchFamily="34" charset="0"/>
                        </a:rPr>
                        <a:t>C</a:t>
                      </a:r>
                      <a:br>
                        <a:rPr lang="en-GB" sz="1400" dirty="0" smtClean="0">
                          <a:solidFill>
                            <a:schemeClr val="tx1"/>
                          </a:solidFill>
                          <a:latin typeface="Arial" panose="020B0604020202020204" pitchFamily="34" charset="0"/>
                          <a:cs typeface="Arial" panose="020B0604020202020204" pitchFamily="34" charset="0"/>
                        </a:rPr>
                      </a:br>
                      <a:r>
                        <a:rPr lang="en-GB" sz="1800" dirty="0" smtClean="0">
                          <a:solidFill>
                            <a:schemeClr val="tx1"/>
                          </a:solidFill>
                          <a:latin typeface="Arial" panose="020B0604020202020204" pitchFamily="34" charset="0"/>
                          <a:cs typeface="Arial" panose="020B0604020202020204" pitchFamily="34" charset="0"/>
                        </a:rPr>
                        <a:t>Speak for all</a:t>
                      </a:r>
                      <a:endParaRPr lang="en-GB" sz="1800" dirty="0">
                        <a:solidFill>
                          <a:schemeClr val="tx1"/>
                        </a:solidFill>
                        <a:latin typeface="Arial" panose="020B0604020202020204" pitchFamily="34" charset="0"/>
                        <a:cs typeface="Arial" panose="020B0604020202020204" pitchFamily="34" charset="0"/>
                      </a:endParaRPr>
                    </a:p>
                  </a:txBody>
                  <a:tcPr marL="91431" marR="91431" marT="34305" marB="34305">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26333478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2296264"/>
          </a:xfrm>
          <a:ln>
            <a:noFill/>
          </a:ln>
        </p:spPr>
        <p:txBody>
          <a:bodyPr>
            <a:normAutofit/>
          </a:bodyPr>
          <a:lstStyle/>
          <a:p>
            <a:r>
              <a:rPr lang="en-GB" dirty="0" smtClean="0">
                <a:solidFill>
                  <a:srgbClr val="EC008C"/>
                </a:solidFill>
              </a:rPr>
              <a:t>“A good representative is, first of all, a good listener”</a:t>
            </a:r>
            <a:br>
              <a:rPr lang="en-GB" dirty="0" smtClean="0">
                <a:solidFill>
                  <a:srgbClr val="EC008C"/>
                </a:solidFill>
              </a:rPr>
            </a:br>
            <a:r>
              <a:rPr lang="en-GB" dirty="0">
                <a:solidFill>
                  <a:srgbClr val="EC008C"/>
                </a:solidFill>
              </a:rPr>
              <a:t/>
            </a:r>
            <a:br>
              <a:rPr lang="en-GB" dirty="0">
                <a:solidFill>
                  <a:srgbClr val="EC008C"/>
                </a:solidFill>
              </a:rPr>
            </a:br>
            <a:r>
              <a:rPr lang="en-GB" dirty="0" smtClean="0">
                <a:solidFill>
                  <a:srgbClr val="EC008C"/>
                </a:solidFill>
              </a:rPr>
              <a:t> </a:t>
            </a:r>
            <a:r>
              <a:rPr lang="en-GB" sz="2400" i="1" dirty="0" smtClean="0">
                <a:solidFill>
                  <a:srgbClr val="EC008C"/>
                </a:solidFill>
              </a:rPr>
              <a:t>- Mathematics Year One candidate</a:t>
            </a:r>
            <a:endParaRPr lang="en-GB" i="1" dirty="0">
              <a:solidFill>
                <a:srgbClr val="EC008C"/>
              </a:solidFill>
            </a:endParaRPr>
          </a:p>
        </p:txBody>
      </p:sp>
    </p:spTree>
    <p:extLst>
      <p:ext uri="{BB962C8B-B14F-4D97-AF65-F5344CB8AC3E}">
        <p14:creationId xmlns:p14="http://schemas.microsoft.com/office/powerpoint/2010/main" val="10889370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406129"/>
          </a:xfrm>
          <a:ln>
            <a:noFill/>
          </a:ln>
        </p:spPr>
        <p:txBody>
          <a:bodyPr>
            <a:normAutofit fontScale="90000"/>
          </a:bodyPr>
          <a:lstStyle/>
          <a:p>
            <a:pPr eaLnBrk="1" hangingPunct="1">
              <a:defRPr/>
            </a:pPr>
            <a:r>
              <a:rPr lang="en-GB" sz="3100" b="0" dirty="0" smtClean="0">
                <a:solidFill>
                  <a:srgbClr val="EC008C"/>
                </a:solidFill>
                <a:latin typeface="Arial" panose="020B0604020202020204" pitchFamily="34" charset="0"/>
                <a:cs typeface="Arial" panose="020B0604020202020204" pitchFamily="34" charset="0"/>
              </a:rPr>
              <a:t>STEP FOUR:</a:t>
            </a:r>
            <a:r>
              <a:rPr lang="en-GB" sz="8800" b="0" dirty="0" smtClean="0">
                <a:solidFill>
                  <a:srgbClr val="EC008C"/>
                </a:solidFill>
                <a:latin typeface="Arial" panose="020B0604020202020204" pitchFamily="34" charset="0"/>
                <a:cs typeface="Arial" panose="020B0604020202020204" pitchFamily="34" charset="0"/>
              </a:rPr>
              <a:t/>
            </a:r>
            <a:br>
              <a:rPr lang="en-GB" sz="8800" b="0" dirty="0" smtClean="0">
                <a:solidFill>
                  <a:srgbClr val="EC008C"/>
                </a:solidFill>
                <a:latin typeface="Arial" panose="020B0604020202020204" pitchFamily="34" charset="0"/>
                <a:cs typeface="Arial" panose="020B0604020202020204" pitchFamily="34" charset="0"/>
              </a:rPr>
            </a:br>
            <a:r>
              <a:rPr lang="en-GB" sz="9800" b="0" dirty="0" smtClean="0">
                <a:solidFill>
                  <a:srgbClr val="EC008C"/>
                </a:solidFill>
                <a:latin typeface="Arial" panose="020B0604020202020204" pitchFamily="34" charset="0"/>
                <a:cs typeface="Arial" panose="020B0604020202020204" pitchFamily="34" charset="0"/>
              </a:rPr>
              <a:t>RECORD</a:t>
            </a:r>
            <a:endParaRPr lang="en-GB" sz="9800" b="0" dirty="0">
              <a:solidFill>
                <a:srgbClr val="EC008C"/>
              </a:solidFill>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nvGraphicFramePr>
        <p:xfrm>
          <a:off x="755650" y="3219450"/>
          <a:ext cx="7704138" cy="1566863"/>
        </p:xfrm>
        <a:graphic>
          <a:graphicData uri="http://schemas.openxmlformats.org/drawingml/2006/table">
            <a:tbl>
              <a:tblPr firstRow="1" bandRow="1">
                <a:tableStyleId>{5C22544A-7EE6-4342-B048-85BDC9FD1C3A}</a:tableStyleId>
              </a:tblPr>
              <a:tblGrid>
                <a:gridCol w="2568046"/>
                <a:gridCol w="2568046"/>
                <a:gridCol w="2568046"/>
              </a:tblGrid>
              <a:tr h="1566863">
                <a:tc>
                  <a:txBody>
                    <a:bodyPr/>
                    <a:lstStyle/>
                    <a:p>
                      <a:pPr algn="ctr"/>
                      <a:r>
                        <a:rPr lang="en-GB" sz="1500" dirty="0" smtClean="0">
                          <a:solidFill>
                            <a:schemeClr val="tx1"/>
                          </a:solidFill>
                          <a:latin typeface="Arial" panose="020B0604020202020204" pitchFamily="34" charset="0"/>
                          <a:cs typeface="Arial" panose="020B0604020202020204" pitchFamily="34" charset="0"/>
                        </a:rPr>
                        <a:t>A</a:t>
                      </a:r>
                      <a:r>
                        <a:rPr lang="en-GB" sz="1400" dirty="0" smtClean="0">
                          <a:solidFill>
                            <a:schemeClr val="tx1"/>
                          </a:solidFill>
                          <a:latin typeface="Arial" panose="020B0604020202020204" pitchFamily="34" charset="0"/>
                          <a:cs typeface="Arial" panose="020B0604020202020204" pitchFamily="34" charset="0"/>
                        </a:rPr>
                        <a:t/>
                      </a:r>
                      <a:br>
                        <a:rPr lang="en-GB" sz="1400" dirty="0" smtClean="0">
                          <a:solidFill>
                            <a:schemeClr val="tx1"/>
                          </a:solidFill>
                          <a:latin typeface="Arial" panose="020B0604020202020204" pitchFamily="34" charset="0"/>
                          <a:cs typeface="Arial" panose="020B0604020202020204" pitchFamily="34" charset="0"/>
                        </a:rPr>
                      </a:br>
                      <a:r>
                        <a:rPr lang="en-GB" sz="1800" dirty="0" smtClean="0">
                          <a:solidFill>
                            <a:schemeClr val="tx1"/>
                          </a:solidFill>
                          <a:latin typeface="Arial" panose="020B0604020202020204" pitchFamily="34" charset="0"/>
                          <a:cs typeface="Arial" panose="020B0604020202020204" pitchFamily="34" charset="0"/>
                        </a:rPr>
                        <a:t>SMART Goal</a:t>
                      </a:r>
                      <a:r>
                        <a:rPr lang="en-GB" sz="1800" baseline="0" dirty="0" smtClean="0">
                          <a:solidFill>
                            <a:schemeClr val="tx1"/>
                          </a:solidFill>
                          <a:latin typeface="Arial" panose="020B0604020202020204" pitchFamily="34" charset="0"/>
                          <a:cs typeface="Arial" panose="020B0604020202020204" pitchFamily="34" charset="0"/>
                        </a:rPr>
                        <a:t> tracker</a:t>
                      </a:r>
                      <a:endParaRPr lang="en-GB" sz="1400" dirty="0">
                        <a:solidFill>
                          <a:schemeClr val="tx1"/>
                        </a:solidFill>
                        <a:latin typeface="Arial" panose="020B0604020202020204" pitchFamily="34" charset="0"/>
                        <a:cs typeface="Arial" panose="020B0604020202020204" pitchFamily="34" charset="0"/>
                      </a:endParaRPr>
                    </a:p>
                  </a:txBody>
                  <a:tcPr marL="91431" marR="91431" marT="34305" marB="34305">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400" dirty="0" smtClean="0">
                          <a:solidFill>
                            <a:schemeClr val="tx1"/>
                          </a:solidFill>
                          <a:latin typeface="Arial" panose="020B0604020202020204" pitchFamily="34" charset="0"/>
                          <a:cs typeface="Arial" panose="020B0604020202020204" pitchFamily="34" charset="0"/>
                        </a:rPr>
                        <a:t>B</a:t>
                      </a:r>
                      <a:br>
                        <a:rPr lang="en-GB" sz="1400" dirty="0" smtClean="0">
                          <a:solidFill>
                            <a:schemeClr val="tx1"/>
                          </a:solidFill>
                          <a:latin typeface="Arial" panose="020B0604020202020204" pitchFamily="34" charset="0"/>
                          <a:cs typeface="Arial" panose="020B0604020202020204" pitchFamily="34" charset="0"/>
                        </a:rPr>
                      </a:br>
                      <a:r>
                        <a:rPr lang="en-GB" sz="1800" dirty="0" smtClean="0">
                          <a:solidFill>
                            <a:schemeClr val="tx1"/>
                          </a:solidFill>
                          <a:latin typeface="Arial" panose="020B0604020202020204" pitchFamily="34" charset="0"/>
                          <a:cs typeface="Arial" panose="020B0604020202020204" pitchFamily="34" charset="0"/>
                        </a:rPr>
                        <a:t>Inform Dep Reps and AAOs</a:t>
                      </a:r>
                      <a:endParaRPr lang="en-GB" sz="1800" dirty="0">
                        <a:solidFill>
                          <a:schemeClr val="tx1"/>
                        </a:solidFill>
                        <a:latin typeface="Arial" panose="020B0604020202020204" pitchFamily="34" charset="0"/>
                        <a:cs typeface="Arial" panose="020B0604020202020204" pitchFamily="34" charset="0"/>
                      </a:endParaRPr>
                    </a:p>
                  </a:txBody>
                  <a:tcPr marL="91431" marR="91431" marT="34305" marB="34305">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400" dirty="0" smtClean="0">
                          <a:solidFill>
                            <a:schemeClr val="tx1"/>
                          </a:solidFill>
                          <a:latin typeface="Arial" panose="020B0604020202020204" pitchFamily="34" charset="0"/>
                          <a:cs typeface="Arial" panose="020B0604020202020204" pitchFamily="34" charset="0"/>
                        </a:rPr>
                        <a:t>C</a:t>
                      </a:r>
                      <a:br>
                        <a:rPr lang="en-GB" sz="1400" dirty="0" smtClean="0">
                          <a:solidFill>
                            <a:schemeClr val="tx1"/>
                          </a:solidFill>
                          <a:latin typeface="Arial" panose="020B0604020202020204" pitchFamily="34" charset="0"/>
                          <a:cs typeface="Arial" panose="020B0604020202020204" pitchFamily="34" charset="0"/>
                        </a:rPr>
                      </a:br>
                      <a:r>
                        <a:rPr lang="en-GB" sz="1800" dirty="0" smtClean="0">
                          <a:solidFill>
                            <a:schemeClr val="tx1"/>
                          </a:solidFill>
                          <a:latin typeface="Arial" panose="020B0604020202020204" pitchFamily="34" charset="0"/>
                          <a:cs typeface="Arial" panose="020B0604020202020204" pitchFamily="34" charset="0"/>
                        </a:rPr>
                        <a:t>Keep notes and emails</a:t>
                      </a:r>
                      <a:endParaRPr lang="en-GB" sz="1800" dirty="0">
                        <a:solidFill>
                          <a:schemeClr val="tx1"/>
                        </a:solidFill>
                        <a:latin typeface="Arial" panose="020B0604020202020204" pitchFamily="34" charset="0"/>
                        <a:cs typeface="Arial" panose="020B0604020202020204" pitchFamily="34" charset="0"/>
                      </a:endParaRPr>
                    </a:p>
                  </a:txBody>
                  <a:tcPr marL="91431" marR="91431" marT="34305" marB="34305">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37098507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406129"/>
          </a:xfrm>
          <a:ln>
            <a:noFill/>
          </a:ln>
        </p:spPr>
        <p:txBody>
          <a:bodyPr>
            <a:normAutofit fontScale="90000"/>
          </a:bodyPr>
          <a:lstStyle/>
          <a:p>
            <a:pPr eaLnBrk="1" hangingPunct="1">
              <a:defRPr/>
            </a:pPr>
            <a:r>
              <a:rPr lang="en-GB" sz="3100" b="0" dirty="0" smtClean="0">
                <a:solidFill>
                  <a:srgbClr val="EC008C"/>
                </a:solidFill>
                <a:latin typeface="Arial" panose="020B0604020202020204" pitchFamily="34" charset="0"/>
                <a:cs typeface="Arial" panose="020B0604020202020204" pitchFamily="34" charset="0"/>
              </a:rPr>
              <a:t>STEP FIVE:</a:t>
            </a:r>
            <a:r>
              <a:rPr lang="en-GB" sz="8800" b="0" dirty="0" smtClean="0">
                <a:solidFill>
                  <a:srgbClr val="EC008C"/>
                </a:solidFill>
                <a:latin typeface="Arial" panose="020B0604020202020204" pitchFamily="34" charset="0"/>
                <a:cs typeface="Arial" panose="020B0604020202020204" pitchFamily="34" charset="0"/>
              </a:rPr>
              <a:t/>
            </a:r>
            <a:br>
              <a:rPr lang="en-GB" sz="8800" b="0" dirty="0" smtClean="0">
                <a:solidFill>
                  <a:srgbClr val="EC008C"/>
                </a:solidFill>
                <a:latin typeface="Arial" panose="020B0604020202020204" pitchFamily="34" charset="0"/>
                <a:cs typeface="Arial" panose="020B0604020202020204" pitchFamily="34" charset="0"/>
              </a:rPr>
            </a:br>
            <a:r>
              <a:rPr lang="en-GB" sz="9800" b="0" dirty="0" smtClean="0">
                <a:solidFill>
                  <a:srgbClr val="EC008C"/>
                </a:solidFill>
                <a:latin typeface="Arial" panose="020B0604020202020204" pitchFamily="34" charset="0"/>
                <a:cs typeface="Arial" panose="020B0604020202020204" pitchFamily="34" charset="0"/>
              </a:rPr>
              <a:t>REPORT</a:t>
            </a:r>
            <a:endParaRPr lang="en-GB" sz="9800" b="0" dirty="0">
              <a:solidFill>
                <a:srgbClr val="EC008C"/>
              </a:solidFill>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nvGraphicFramePr>
        <p:xfrm>
          <a:off x="755650" y="3219450"/>
          <a:ext cx="7704138" cy="1566863"/>
        </p:xfrm>
        <a:graphic>
          <a:graphicData uri="http://schemas.openxmlformats.org/drawingml/2006/table">
            <a:tbl>
              <a:tblPr firstRow="1" bandRow="1">
                <a:tableStyleId>{5C22544A-7EE6-4342-B048-85BDC9FD1C3A}</a:tableStyleId>
              </a:tblPr>
              <a:tblGrid>
                <a:gridCol w="2568046"/>
                <a:gridCol w="2568046"/>
                <a:gridCol w="2568046"/>
              </a:tblGrid>
              <a:tr h="1566863">
                <a:tc>
                  <a:txBody>
                    <a:bodyPr/>
                    <a:lstStyle/>
                    <a:p>
                      <a:pPr algn="ctr"/>
                      <a:r>
                        <a:rPr lang="en-GB" sz="1500" dirty="0" smtClean="0">
                          <a:solidFill>
                            <a:schemeClr val="tx1"/>
                          </a:solidFill>
                          <a:latin typeface="Arial" panose="020B0604020202020204" pitchFamily="34" charset="0"/>
                          <a:cs typeface="Arial" panose="020B0604020202020204" pitchFamily="34" charset="0"/>
                        </a:rPr>
                        <a:t>A</a:t>
                      </a:r>
                      <a:r>
                        <a:rPr lang="en-GB" sz="1400" dirty="0" smtClean="0">
                          <a:solidFill>
                            <a:schemeClr val="tx1"/>
                          </a:solidFill>
                          <a:latin typeface="Arial" panose="020B0604020202020204" pitchFamily="34" charset="0"/>
                          <a:cs typeface="Arial" panose="020B0604020202020204" pitchFamily="34" charset="0"/>
                        </a:rPr>
                        <a:t/>
                      </a:r>
                      <a:br>
                        <a:rPr lang="en-GB" sz="1400" dirty="0" smtClean="0">
                          <a:solidFill>
                            <a:schemeClr val="tx1"/>
                          </a:solidFill>
                          <a:latin typeface="Arial" panose="020B0604020202020204" pitchFamily="34" charset="0"/>
                          <a:cs typeface="Arial" panose="020B0604020202020204" pitchFamily="34" charset="0"/>
                        </a:rPr>
                      </a:br>
                      <a:r>
                        <a:rPr lang="en-GB" sz="1800" dirty="0" smtClean="0">
                          <a:solidFill>
                            <a:schemeClr val="tx1"/>
                          </a:solidFill>
                          <a:latin typeface="Arial" panose="020B0604020202020204" pitchFamily="34" charset="0"/>
                          <a:cs typeface="Arial" panose="020B0604020202020204" pitchFamily="34" charset="0"/>
                        </a:rPr>
                        <a:t>Feed</a:t>
                      </a:r>
                      <a:r>
                        <a:rPr lang="en-GB" sz="1800" baseline="0" dirty="0" smtClean="0">
                          <a:solidFill>
                            <a:schemeClr val="tx1"/>
                          </a:solidFill>
                          <a:latin typeface="Arial" panose="020B0604020202020204" pitchFamily="34" charset="0"/>
                          <a:cs typeface="Arial" panose="020B0604020202020204" pitchFamily="34" charset="0"/>
                        </a:rPr>
                        <a:t> back on Facebook</a:t>
                      </a:r>
                      <a:endParaRPr lang="en-GB" sz="1400" dirty="0">
                        <a:solidFill>
                          <a:schemeClr val="tx1"/>
                        </a:solidFill>
                        <a:latin typeface="Arial" panose="020B0604020202020204" pitchFamily="34" charset="0"/>
                        <a:cs typeface="Arial" panose="020B0604020202020204" pitchFamily="34" charset="0"/>
                      </a:endParaRPr>
                    </a:p>
                  </a:txBody>
                  <a:tcPr marL="91431" marR="91431" marT="34305" marB="34305">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400" dirty="0" smtClean="0">
                          <a:solidFill>
                            <a:schemeClr val="tx1"/>
                          </a:solidFill>
                          <a:latin typeface="Arial" panose="020B0604020202020204" pitchFamily="34" charset="0"/>
                          <a:cs typeface="Arial" panose="020B0604020202020204" pitchFamily="34" charset="0"/>
                        </a:rPr>
                        <a:t>B</a:t>
                      </a:r>
                      <a:br>
                        <a:rPr lang="en-GB" sz="1400" dirty="0" smtClean="0">
                          <a:solidFill>
                            <a:schemeClr val="tx1"/>
                          </a:solidFill>
                          <a:latin typeface="Arial" panose="020B0604020202020204" pitchFamily="34" charset="0"/>
                          <a:cs typeface="Arial" panose="020B0604020202020204" pitchFamily="34" charset="0"/>
                        </a:rPr>
                      </a:br>
                      <a:r>
                        <a:rPr lang="en-GB" sz="1800" dirty="0" smtClean="0">
                          <a:solidFill>
                            <a:schemeClr val="tx1"/>
                          </a:solidFill>
                          <a:latin typeface="Arial" panose="020B0604020202020204" pitchFamily="34" charset="0"/>
                          <a:cs typeface="Arial" panose="020B0604020202020204" pitchFamily="34" charset="0"/>
                        </a:rPr>
                        <a:t>Termly update email</a:t>
                      </a:r>
                      <a:endParaRPr lang="en-GB" sz="1800" dirty="0">
                        <a:solidFill>
                          <a:schemeClr val="tx1"/>
                        </a:solidFill>
                        <a:latin typeface="Arial" panose="020B0604020202020204" pitchFamily="34" charset="0"/>
                        <a:cs typeface="Arial" panose="020B0604020202020204" pitchFamily="34" charset="0"/>
                      </a:endParaRPr>
                    </a:p>
                  </a:txBody>
                  <a:tcPr marL="91431" marR="91431" marT="34305" marB="34305">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400" dirty="0" smtClean="0">
                          <a:solidFill>
                            <a:schemeClr val="tx1"/>
                          </a:solidFill>
                          <a:latin typeface="Arial" panose="020B0604020202020204" pitchFamily="34" charset="0"/>
                          <a:cs typeface="Arial" panose="020B0604020202020204" pitchFamily="34" charset="0"/>
                        </a:rPr>
                        <a:t>C</a:t>
                      </a:r>
                      <a:br>
                        <a:rPr lang="en-GB" sz="1400" dirty="0" smtClean="0">
                          <a:solidFill>
                            <a:schemeClr val="tx1"/>
                          </a:solidFill>
                          <a:latin typeface="Arial" panose="020B0604020202020204" pitchFamily="34" charset="0"/>
                          <a:cs typeface="Arial" panose="020B0604020202020204" pitchFamily="34" charset="0"/>
                        </a:rPr>
                      </a:br>
                      <a:r>
                        <a:rPr lang="en-GB" sz="1800" dirty="0" smtClean="0">
                          <a:solidFill>
                            <a:schemeClr val="tx1"/>
                          </a:solidFill>
                          <a:latin typeface="Arial" panose="020B0604020202020204" pitchFamily="34" charset="0"/>
                          <a:cs typeface="Arial" panose="020B0604020202020204" pitchFamily="34" charset="0"/>
                        </a:rPr>
                        <a:t>Let the Union know</a:t>
                      </a:r>
                      <a:endParaRPr lang="en-GB" sz="1800" dirty="0">
                        <a:solidFill>
                          <a:schemeClr val="tx1"/>
                        </a:solidFill>
                        <a:latin typeface="Arial" panose="020B0604020202020204" pitchFamily="34" charset="0"/>
                        <a:cs typeface="Arial" panose="020B0604020202020204" pitchFamily="34" charset="0"/>
                      </a:endParaRPr>
                    </a:p>
                  </a:txBody>
                  <a:tcPr marL="91431" marR="91431" marT="34305" marB="34305">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22376950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7388" y="789385"/>
            <a:ext cx="7772400" cy="1406128"/>
          </a:xfrm>
          <a:ln>
            <a:noFill/>
          </a:ln>
        </p:spPr>
        <p:txBody>
          <a:bodyPr>
            <a:noAutofit/>
          </a:bodyPr>
          <a:lstStyle/>
          <a:p>
            <a:pPr eaLnBrk="1" hangingPunct="1">
              <a:defRPr/>
            </a:pPr>
            <a:r>
              <a:rPr lang="en-GB" sz="8800" b="0" dirty="0" smtClean="0">
                <a:solidFill>
                  <a:srgbClr val="EC008C"/>
                </a:solidFill>
                <a:latin typeface="Arial" panose="020B0604020202020204" pitchFamily="34" charset="0"/>
                <a:cs typeface="Arial" panose="020B0604020202020204" pitchFamily="34" charset="0"/>
              </a:rPr>
              <a:t>SSCs</a:t>
            </a:r>
            <a:r>
              <a:rPr lang="en-GB" sz="4400" b="0" dirty="0" smtClean="0">
                <a:solidFill>
                  <a:srgbClr val="EC008C"/>
                </a:solidFill>
                <a:latin typeface="Arial" panose="020B0604020202020204" pitchFamily="34" charset="0"/>
                <a:cs typeface="Arial" panose="020B0604020202020204" pitchFamily="34" charset="0"/>
              </a:rPr>
              <a:t/>
            </a:r>
            <a:br>
              <a:rPr lang="en-GB" sz="4400" b="0" dirty="0" smtClean="0">
                <a:solidFill>
                  <a:srgbClr val="EC008C"/>
                </a:solidFill>
                <a:latin typeface="Arial" panose="020B0604020202020204" pitchFamily="34" charset="0"/>
                <a:cs typeface="Arial" panose="020B0604020202020204" pitchFamily="34" charset="0"/>
              </a:rPr>
            </a:br>
            <a:r>
              <a:rPr lang="en-GB" sz="4400" b="0" dirty="0" smtClean="0">
                <a:solidFill>
                  <a:srgbClr val="EC008C"/>
                </a:solidFill>
                <a:latin typeface="Arial" panose="020B0604020202020204" pitchFamily="34" charset="0"/>
                <a:cs typeface="Arial" panose="020B0604020202020204" pitchFamily="34" charset="0"/>
              </a:rPr>
              <a:t>(Staff – student committees)</a:t>
            </a:r>
            <a:endParaRPr lang="en-GB" sz="20400" b="0" dirty="0">
              <a:solidFill>
                <a:srgbClr val="EC008C"/>
              </a:solidFill>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nvGraphicFramePr>
        <p:xfrm>
          <a:off x="755650" y="2895600"/>
          <a:ext cx="7704138" cy="1512094"/>
        </p:xfrm>
        <a:graphic>
          <a:graphicData uri="http://schemas.openxmlformats.org/drawingml/2006/table">
            <a:tbl>
              <a:tblPr firstRow="1" bandRow="1">
                <a:tableStyleId>{5C22544A-7EE6-4342-B048-85BDC9FD1C3A}</a:tableStyleId>
              </a:tblPr>
              <a:tblGrid>
                <a:gridCol w="2568046"/>
                <a:gridCol w="2568046"/>
                <a:gridCol w="2568046"/>
              </a:tblGrid>
              <a:tr h="1512094">
                <a:tc>
                  <a:txBody>
                    <a:bodyPr/>
                    <a:lstStyle/>
                    <a:p>
                      <a:pPr algn="ctr"/>
                      <a:r>
                        <a:rPr lang="en-GB" sz="1500" dirty="0" smtClean="0">
                          <a:solidFill>
                            <a:schemeClr val="tx1"/>
                          </a:solidFill>
                          <a:latin typeface="Arial" panose="020B0604020202020204" pitchFamily="34" charset="0"/>
                          <a:cs typeface="Arial" panose="020B0604020202020204" pitchFamily="34" charset="0"/>
                        </a:rPr>
                        <a:t>At least once a term, often twice</a:t>
                      </a:r>
                      <a:endParaRPr lang="en-GB" sz="1400" dirty="0">
                        <a:solidFill>
                          <a:schemeClr val="tx1"/>
                        </a:solidFill>
                        <a:latin typeface="Arial" panose="020B0604020202020204" pitchFamily="34" charset="0"/>
                        <a:cs typeface="Arial" panose="020B0604020202020204" pitchFamily="34" charset="0"/>
                      </a:endParaRPr>
                    </a:p>
                  </a:txBody>
                  <a:tcPr marL="91431" marR="91431" marT="34304" marB="34304">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800" dirty="0" smtClean="0">
                          <a:solidFill>
                            <a:schemeClr val="tx1"/>
                          </a:solidFill>
                          <a:latin typeface="Arial" panose="020B0604020202020204" pitchFamily="34" charset="0"/>
                          <a:cs typeface="Arial" panose="020B0604020202020204" pitchFamily="34" charset="0"/>
                        </a:rPr>
                        <a:t>The most important forum for making your views heard</a:t>
                      </a:r>
                      <a:endParaRPr lang="en-GB" sz="1800" dirty="0">
                        <a:solidFill>
                          <a:schemeClr val="tx1"/>
                        </a:solidFill>
                        <a:latin typeface="Arial" panose="020B0604020202020204" pitchFamily="34" charset="0"/>
                        <a:cs typeface="Arial" panose="020B0604020202020204" pitchFamily="34" charset="0"/>
                      </a:endParaRPr>
                    </a:p>
                  </a:txBody>
                  <a:tcPr marL="91431" marR="91431" marT="34304" marB="34304">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800" dirty="0" smtClean="0">
                          <a:solidFill>
                            <a:schemeClr val="tx1"/>
                          </a:solidFill>
                          <a:latin typeface="Arial" panose="020B0604020202020204" pitchFamily="34" charset="0"/>
                          <a:cs typeface="Arial" panose="020B0604020202020204" pitchFamily="34" charset="0"/>
                        </a:rPr>
                        <a:t>150+ SSCs across</a:t>
                      </a:r>
                      <a:r>
                        <a:rPr lang="en-GB" sz="1800" baseline="0" dirty="0" smtClean="0">
                          <a:solidFill>
                            <a:schemeClr val="tx1"/>
                          </a:solidFill>
                          <a:latin typeface="Arial" panose="020B0604020202020204" pitchFamily="34" charset="0"/>
                          <a:cs typeface="Arial" panose="020B0604020202020204" pitchFamily="34" charset="0"/>
                        </a:rPr>
                        <a:t> College</a:t>
                      </a:r>
                      <a:endParaRPr lang="en-GB" sz="1800" dirty="0">
                        <a:solidFill>
                          <a:schemeClr val="tx1"/>
                        </a:solidFill>
                        <a:latin typeface="Arial" panose="020B0604020202020204" pitchFamily="34" charset="0"/>
                        <a:cs typeface="Arial" panose="020B0604020202020204" pitchFamily="34" charset="0"/>
                      </a:endParaRPr>
                    </a:p>
                  </a:txBody>
                  <a:tcPr marL="91431" marR="91431" marT="34304" marB="34304">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9175826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7388" y="666750"/>
            <a:ext cx="7772400" cy="1824038"/>
          </a:xfrm>
          <a:ln>
            <a:noFill/>
          </a:ln>
        </p:spPr>
        <p:txBody>
          <a:bodyPr>
            <a:noAutofit/>
          </a:bodyPr>
          <a:lstStyle/>
          <a:p>
            <a:pPr eaLnBrk="1" hangingPunct="1">
              <a:defRPr/>
            </a:pPr>
            <a:r>
              <a:rPr lang="en-GB" sz="6000" b="0" dirty="0" smtClean="0">
                <a:solidFill>
                  <a:srgbClr val="EC008C"/>
                </a:solidFill>
                <a:latin typeface="Arial" panose="020B0604020202020204" pitchFamily="34" charset="0"/>
                <a:cs typeface="Arial" panose="020B0604020202020204" pitchFamily="34" charset="0"/>
              </a:rPr>
              <a:t>Student Consultation Framework</a:t>
            </a:r>
            <a:br>
              <a:rPr lang="en-GB" sz="6000" b="0" dirty="0" smtClean="0">
                <a:solidFill>
                  <a:srgbClr val="EC008C"/>
                </a:solidFill>
                <a:latin typeface="Arial" panose="020B0604020202020204" pitchFamily="34" charset="0"/>
                <a:cs typeface="Arial" panose="020B0604020202020204" pitchFamily="34" charset="0"/>
              </a:rPr>
            </a:br>
            <a:r>
              <a:rPr lang="en-GB" sz="2400" b="0" dirty="0" smtClean="0">
                <a:solidFill>
                  <a:srgbClr val="EC008C"/>
                </a:solidFill>
                <a:latin typeface="Arial" panose="020B0604020202020204" pitchFamily="34" charset="0"/>
                <a:cs typeface="Arial" panose="020B0604020202020204" pitchFamily="34" charset="0"/>
              </a:rPr>
              <a:t>imperialcollegeunion.org/consultation</a:t>
            </a:r>
            <a:endParaRPr lang="en-GB" sz="9800" b="0" dirty="0">
              <a:solidFill>
                <a:srgbClr val="EC008C"/>
              </a:solidFill>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67435203"/>
              </p:ext>
            </p:extLst>
          </p:nvPr>
        </p:nvGraphicFramePr>
        <p:xfrm>
          <a:off x="755650" y="2895600"/>
          <a:ext cx="7704138" cy="1512094"/>
        </p:xfrm>
        <a:graphic>
          <a:graphicData uri="http://schemas.openxmlformats.org/drawingml/2006/table">
            <a:tbl>
              <a:tblPr firstRow="1" bandRow="1">
                <a:tableStyleId>{5C22544A-7EE6-4342-B048-85BDC9FD1C3A}</a:tableStyleId>
              </a:tblPr>
              <a:tblGrid>
                <a:gridCol w="2568046"/>
                <a:gridCol w="2568046"/>
                <a:gridCol w="2568046"/>
              </a:tblGrid>
              <a:tr h="1512094">
                <a:tc>
                  <a:txBody>
                    <a:bodyPr/>
                    <a:lstStyle/>
                    <a:p>
                      <a:pPr algn="ctr"/>
                      <a:r>
                        <a:rPr lang="en-GB" sz="1800" dirty="0" smtClean="0">
                          <a:solidFill>
                            <a:schemeClr val="tx1"/>
                          </a:solidFill>
                          <a:latin typeface="Arial" panose="020B0604020202020204" pitchFamily="34" charset="0"/>
                          <a:cs typeface="Arial" panose="020B0604020202020204" pitchFamily="34" charset="0"/>
                        </a:rPr>
                        <a:t>For</a:t>
                      </a:r>
                      <a:r>
                        <a:rPr lang="en-GB" sz="1800" baseline="0" dirty="0" smtClean="0">
                          <a:solidFill>
                            <a:schemeClr val="tx1"/>
                          </a:solidFill>
                          <a:latin typeface="Arial" panose="020B0604020202020204" pitchFamily="34" charset="0"/>
                          <a:cs typeface="Arial" panose="020B0604020202020204" pitchFamily="34" charset="0"/>
                        </a:rPr>
                        <a:t> the really big decisions – new buildings, new labs, new courses</a:t>
                      </a:r>
                      <a:endParaRPr lang="en-GB" sz="1800" dirty="0">
                        <a:solidFill>
                          <a:schemeClr val="tx1"/>
                        </a:solidFill>
                        <a:latin typeface="Arial" panose="020B0604020202020204" pitchFamily="34" charset="0"/>
                        <a:cs typeface="Arial" panose="020B0604020202020204" pitchFamily="34" charset="0"/>
                      </a:endParaRPr>
                    </a:p>
                  </a:txBody>
                  <a:tcPr marL="91431" marR="91431" marT="34304" marB="34304">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800" dirty="0" smtClean="0">
                          <a:solidFill>
                            <a:schemeClr val="tx1"/>
                          </a:solidFill>
                          <a:latin typeface="Arial" panose="020B0604020202020204" pitchFamily="34" charset="0"/>
                          <a:cs typeface="Arial" panose="020B0604020202020204" pitchFamily="34" charset="0"/>
                        </a:rPr>
                        <a:t>Guidance for College on how to make big decisions</a:t>
                      </a:r>
                      <a:r>
                        <a:rPr lang="en-GB" sz="1800" baseline="0" dirty="0" smtClean="0">
                          <a:solidFill>
                            <a:schemeClr val="tx1"/>
                          </a:solidFill>
                          <a:latin typeface="Arial" panose="020B0604020202020204" pitchFamily="34" charset="0"/>
                          <a:cs typeface="Arial" panose="020B0604020202020204" pitchFamily="34" charset="0"/>
                        </a:rPr>
                        <a:t> with actual student input</a:t>
                      </a:r>
                      <a:endParaRPr lang="en-GB" sz="1800" dirty="0">
                        <a:solidFill>
                          <a:schemeClr val="tx1"/>
                        </a:solidFill>
                        <a:latin typeface="Arial" panose="020B0604020202020204" pitchFamily="34" charset="0"/>
                        <a:cs typeface="Arial" panose="020B0604020202020204" pitchFamily="34" charset="0"/>
                      </a:endParaRPr>
                    </a:p>
                  </a:txBody>
                  <a:tcPr marL="91431" marR="91431" marT="34304" marB="34304">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800" dirty="0" smtClean="0">
                          <a:solidFill>
                            <a:schemeClr val="tx1"/>
                          </a:solidFill>
                          <a:latin typeface="Arial" panose="020B0604020202020204" pitchFamily="34" charset="0"/>
                          <a:cs typeface="Arial" panose="020B0604020202020204" pitchFamily="34" charset="0"/>
                        </a:rPr>
                        <a:t>Uses</a:t>
                      </a:r>
                      <a:r>
                        <a:rPr lang="en-GB" sz="1800" baseline="0" dirty="0" smtClean="0">
                          <a:solidFill>
                            <a:schemeClr val="tx1"/>
                          </a:solidFill>
                          <a:latin typeface="Arial" panose="020B0604020202020204" pitchFamily="34" charset="0"/>
                          <a:cs typeface="Arial" panose="020B0604020202020204" pitchFamily="34" charset="0"/>
                        </a:rPr>
                        <a:t> the Academic Representation Network as source of student opinion</a:t>
                      </a:r>
                      <a:endParaRPr lang="en-GB" sz="1800" dirty="0">
                        <a:solidFill>
                          <a:schemeClr val="tx1"/>
                        </a:solidFill>
                        <a:latin typeface="Arial" panose="020B0604020202020204" pitchFamily="34" charset="0"/>
                        <a:cs typeface="Arial" panose="020B0604020202020204" pitchFamily="34" charset="0"/>
                      </a:endParaRPr>
                    </a:p>
                  </a:txBody>
                  <a:tcPr marL="91431" marR="91431" marT="34304" marB="34304">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26579620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normAutofit fontScale="90000"/>
          </a:bodyPr>
          <a:lstStyle/>
          <a:p>
            <a:r>
              <a:rPr lang="en-GB" dirty="0" smtClean="0"/>
              <a:t>Making change &amp; KEY EVENTS</a:t>
            </a:r>
            <a:endParaRPr lang="en-GB" dirty="0"/>
          </a:p>
        </p:txBody>
      </p:sp>
      <p:sp>
        <p:nvSpPr>
          <p:cNvPr id="3" name="Text Placeholder 2"/>
          <p:cNvSpPr>
            <a:spLocks noGrp="1"/>
          </p:cNvSpPr>
          <p:nvPr>
            <p:ph type="body" idx="1"/>
          </p:nvPr>
        </p:nvSpPr>
        <p:spPr/>
        <p:txBody>
          <a:bodyPr/>
          <a:lstStyle/>
          <a:p>
            <a:r>
              <a:rPr lang="en-GB" dirty="0" smtClean="0"/>
              <a:t>Sky Yarlett, Representation &amp; Campaigns Coordinator, on</a:t>
            </a:r>
            <a:endParaRPr lang="en-GB" dirty="0"/>
          </a:p>
        </p:txBody>
      </p:sp>
    </p:spTree>
    <p:extLst>
      <p:ext uri="{BB962C8B-B14F-4D97-AF65-F5344CB8AC3E}">
        <p14:creationId xmlns:p14="http://schemas.microsoft.com/office/powerpoint/2010/main" val="625448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Your Role In Making Change</a:t>
            </a:r>
            <a:endParaRPr lang="en-GB" dirty="0"/>
          </a:p>
        </p:txBody>
      </p:sp>
      <p:sp>
        <p:nvSpPr>
          <p:cNvPr id="3" name="Content Placeholder 2"/>
          <p:cNvSpPr>
            <a:spLocks noGrp="1"/>
          </p:cNvSpPr>
          <p:nvPr>
            <p:ph idx="1"/>
          </p:nvPr>
        </p:nvSpPr>
        <p:spPr/>
        <p:txBody>
          <a:bodyPr/>
          <a:lstStyle/>
          <a:p>
            <a:r>
              <a:rPr lang="en-GB" dirty="0" smtClean="0"/>
              <a:t>You are the link between students and the academic decision making body. </a:t>
            </a:r>
          </a:p>
          <a:p>
            <a:r>
              <a:rPr lang="en-GB" dirty="0" smtClean="0"/>
              <a:t>Students will be directly affected the problems, you might even be experiencing these issue. </a:t>
            </a:r>
          </a:p>
          <a:p>
            <a:r>
              <a:rPr lang="en-GB" dirty="0" smtClean="0"/>
              <a:t>You will in a position to gather information and lobby for change.</a:t>
            </a:r>
          </a:p>
          <a:p>
            <a:r>
              <a:rPr lang="en-GB" dirty="0" smtClean="0"/>
              <a:t>You can do this through surveys to students, presenting problems and solutions to SSC’s. </a:t>
            </a:r>
          </a:p>
          <a:p>
            <a:pPr marL="0" indent="0">
              <a:buNone/>
            </a:pPr>
            <a:endParaRPr lang="en-GB" dirty="0" smtClean="0"/>
          </a:p>
        </p:txBody>
      </p:sp>
    </p:spTree>
    <p:extLst>
      <p:ext uri="{BB962C8B-B14F-4D97-AF65-F5344CB8AC3E}">
        <p14:creationId xmlns:p14="http://schemas.microsoft.com/office/powerpoint/2010/main" val="8968246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Examples of changes</a:t>
            </a:r>
            <a:endParaRPr lang="en-GB" dirty="0"/>
          </a:p>
        </p:txBody>
      </p:sp>
      <p:sp>
        <p:nvSpPr>
          <p:cNvPr id="3" name="Content Placeholder 2"/>
          <p:cNvSpPr>
            <a:spLocks noGrp="1"/>
          </p:cNvSpPr>
          <p:nvPr>
            <p:ph idx="1"/>
          </p:nvPr>
        </p:nvSpPr>
        <p:spPr/>
        <p:txBody>
          <a:bodyPr>
            <a:normAutofit fontScale="92500" lnSpcReduction="10000"/>
          </a:bodyPr>
          <a:lstStyle/>
          <a:p>
            <a:r>
              <a:rPr lang="en-GB" dirty="0" smtClean="0"/>
              <a:t>Better use of Lecture Recordings</a:t>
            </a:r>
          </a:p>
          <a:p>
            <a:pPr lvl="1"/>
            <a:r>
              <a:rPr lang="en-GB" dirty="0" smtClean="0"/>
              <a:t>Many students feedback that lecture recording equipment isn’t utilised correctly. </a:t>
            </a:r>
          </a:p>
          <a:p>
            <a:pPr lvl="1"/>
            <a:endParaRPr lang="en-GB" dirty="0" smtClean="0"/>
          </a:p>
          <a:p>
            <a:r>
              <a:rPr lang="en-GB" dirty="0" smtClean="0"/>
              <a:t>Better resources</a:t>
            </a:r>
          </a:p>
          <a:p>
            <a:pPr lvl="1"/>
            <a:r>
              <a:rPr lang="en-GB" dirty="0" smtClean="0"/>
              <a:t>Whether its more computers, more focused careers events, or more lab time. </a:t>
            </a:r>
          </a:p>
          <a:p>
            <a:pPr marL="457200" lvl="1" indent="0">
              <a:buNone/>
            </a:pPr>
            <a:endParaRPr lang="en-GB" dirty="0" smtClean="0"/>
          </a:p>
          <a:p>
            <a:r>
              <a:rPr lang="en-GB" dirty="0" smtClean="0"/>
              <a:t>Big changes: challenging the 100% late coursework penalty</a:t>
            </a:r>
          </a:p>
          <a:p>
            <a:pPr lvl="1"/>
            <a:r>
              <a:rPr lang="en-GB" dirty="0" smtClean="0"/>
              <a:t>If each year rep spoke to just 20 students in each year we’d have thousands of opinions which the union could to persuade and convince.  </a:t>
            </a:r>
          </a:p>
          <a:p>
            <a:endParaRPr lang="en-GB" dirty="0" smtClean="0"/>
          </a:p>
        </p:txBody>
      </p:sp>
    </p:spTree>
    <p:extLst>
      <p:ext uri="{BB962C8B-B14F-4D97-AF65-F5344CB8AC3E}">
        <p14:creationId xmlns:p14="http://schemas.microsoft.com/office/powerpoint/2010/main" val="1890958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Communicating is Key!</a:t>
            </a:r>
            <a:endParaRPr lang="en-GB" dirty="0"/>
          </a:p>
        </p:txBody>
      </p:sp>
      <p:sp>
        <p:nvSpPr>
          <p:cNvPr id="3" name="Content Placeholder 2"/>
          <p:cNvSpPr>
            <a:spLocks noGrp="1"/>
          </p:cNvSpPr>
          <p:nvPr>
            <p:ph idx="1"/>
          </p:nvPr>
        </p:nvSpPr>
        <p:spPr/>
        <p:txBody>
          <a:bodyPr>
            <a:normAutofit fontScale="85000" lnSpcReduction="20000"/>
          </a:bodyPr>
          <a:lstStyle/>
          <a:p>
            <a:r>
              <a:rPr lang="en-GB" dirty="0" smtClean="0"/>
              <a:t>Speak to your students! Identify problems and solutions</a:t>
            </a:r>
          </a:p>
          <a:p>
            <a:pPr lvl="1"/>
            <a:r>
              <a:rPr lang="en-GB" b="1" dirty="0"/>
              <a:t>Problems: </a:t>
            </a:r>
            <a:r>
              <a:rPr lang="en-GB" dirty="0"/>
              <a:t>Identify what is making this happen, is it </a:t>
            </a:r>
            <a:r>
              <a:rPr lang="en-GB" i="1" dirty="0"/>
              <a:t>deeply</a:t>
            </a:r>
            <a:r>
              <a:rPr lang="en-GB" dirty="0"/>
              <a:t> or </a:t>
            </a:r>
            <a:r>
              <a:rPr lang="en-GB" i="1" dirty="0"/>
              <a:t>widely </a:t>
            </a:r>
            <a:r>
              <a:rPr lang="en-GB" dirty="0"/>
              <a:t>felt. </a:t>
            </a:r>
          </a:p>
          <a:p>
            <a:pPr lvl="1"/>
            <a:r>
              <a:rPr lang="en-GB" b="1" dirty="0"/>
              <a:t>Solutions: </a:t>
            </a:r>
            <a:r>
              <a:rPr lang="en-GB" dirty="0"/>
              <a:t>Identify who can make the solution happen, and what will convince them to make the </a:t>
            </a:r>
            <a:r>
              <a:rPr lang="en-GB" dirty="0" smtClean="0"/>
              <a:t>change</a:t>
            </a:r>
          </a:p>
          <a:p>
            <a:r>
              <a:rPr lang="en-GB" dirty="0" smtClean="0"/>
              <a:t>Talk to co-reps – this includes Year Reps and </a:t>
            </a:r>
            <a:r>
              <a:rPr lang="en-GB" dirty="0" err="1" smtClean="0"/>
              <a:t>Dep</a:t>
            </a:r>
            <a:r>
              <a:rPr lang="en-GB" dirty="0" smtClean="0"/>
              <a:t> Reps</a:t>
            </a:r>
          </a:p>
          <a:p>
            <a:pPr lvl="1"/>
            <a:r>
              <a:rPr lang="en-GB" dirty="0" smtClean="0"/>
              <a:t>Not only might they have experience or ideas which make help. </a:t>
            </a:r>
          </a:p>
          <a:p>
            <a:pPr lvl="1"/>
            <a:r>
              <a:rPr lang="en-GB" dirty="0" smtClean="0"/>
              <a:t>They will be able to support you when making change or presenting information at SSC</a:t>
            </a:r>
          </a:p>
          <a:p>
            <a:r>
              <a:rPr lang="en-GB" dirty="0" smtClean="0"/>
              <a:t>Speak to Deputy President (Education)</a:t>
            </a:r>
          </a:p>
          <a:p>
            <a:pPr lvl="1"/>
            <a:r>
              <a:rPr lang="en-GB" dirty="0"/>
              <a:t>This might be a recurring issue across college – and by bringing it to DPE’s attention you might be able to spark a wider conversation </a:t>
            </a:r>
          </a:p>
          <a:p>
            <a:r>
              <a:rPr lang="en-GB" dirty="0" smtClean="0"/>
              <a:t>Bring it up to academics / at SSC meetings</a:t>
            </a:r>
          </a:p>
          <a:p>
            <a:pPr lvl="1"/>
            <a:r>
              <a:rPr lang="en-GB" dirty="0" smtClean="0"/>
              <a:t>The problem might not be limited to students, for example lecturers might not have had the training to use the programs. </a:t>
            </a:r>
          </a:p>
          <a:p>
            <a:pPr marL="457200" lvl="1" indent="0">
              <a:buNone/>
            </a:pPr>
            <a:endParaRPr lang="en-GB" dirty="0" smtClean="0"/>
          </a:p>
          <a:p>
            <a:endParaRPr lang="en-GB" dirty="0"/>
          </a:p>
          <a:p>
            <a:endParaRPr lang="en-GB" dirty="0"/>
          </a:p>
          <a:p>
            <a:endParaRPr lang="en-GB" dirty="0" smtClean="0"/>
          </a:p>
          <a:p>
            <a:pPr marL="457200" lvl="1" indent="0">
              <a:buNone/>
            </a:pPr>
            <a:endParaRPr lang="en-GB" b="1" dirty="0" smtClean="0"/>
          </a:p>
          <a:p>
            <a:pPr lvl="1"/>
            <a:endParaRPr lang="en-GB" b="1" dirty="0"/>
          </a:p>
        </p:txBody>
      </p:sp>
    </p:spTree>
    <p:extLst>
      <p:ext uri="{BB962C8B-B14F-4D97-AF65-F5344CB8AC3E}">
        <p14:creationId xmlns:p14="http://schemas.microsoft.com/office/powerpoint/2010/main" val="7170880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GB" dirty="0" smtClean="0"/>
              <a:t>Rep Week</a:t>
            </a:r>
            <a:endParaRPr lang="en-GB" dirty="0"/>
          </a:p>
        </p:txBody>
      </p:sp>
      <p:sp>
        <p:nvSpPr>
          <p:cNvPr id="3" name="Content Placeholder 2"/>
          <p:cNvSpPr>
            <a:spLocks noGrp="1"/>
          </p:cNvSpPr>
          <p:nvPr>
            <p:ph idx="1"/>
          </p:nvPr>
        </p:nvSpPr>
        <p:spPr/>
        <p:txBody>
          <a:bodyPr>
            <a:normAutofit/>
          </a:bodyPr>
          <a:lstStyle/>
          <a:p>
            <a:pPr>
              <a:defRPr/>
            </a:pPr>
            <a:r>
              <a:rPr lang="en-GB" dirty="0" smtClean="0"/>
              <a:t>Aim:</a:t>
            </a:r>
          </a:p>
          <a:p>
            <a:pPr lvl="1">
              <a:defRPr/>
            </a:pPr>
            <a:r>
              <a:rPr lang="en-GB" dirty="0"/>
              <a:t>Tell students </a:t>
            </a:r>
            <a:r>
              <a:rPr lang="en-GB" b="1" dirty="0">
                <a:solidFill>
                  <a:srgbClr val="EC008C"/>
                </a:solidFill>
              </a:rPr>
              <a:t>what Academic Reps </a:t>
            </a:r>
            <a:r>
              <a:rPr lang="en-GB" b="1" dirty="0" smtClean="0">
                <a:solidFill>
                  <a:srgbClr val="EC008C"/>
                </a:solidFill>
              </a:rPr>
              <a:t>are</a:t>
            </a:r>
          </a:p>
          <a:p>
            <a:pPr lvl="1">
              <a:defRPr/>
            </a:pPr>
            <a:r>
              <a:rPr lang="en-GB" dirty="0" smtClean="0"/>
              <a:t>Gather </a:t>
            </a:r>
            <a:r>
              <a:rPr lang="en-GB" b="1" dirty="0" smtClean="0"/>
              <a:t>problems and issues </a:t>
            </a:r>
            <a:r>
              <a:rPr lang="en-GB" dirty="0" smtClean="0"/>
              <a:t>from students</a:t>
            </a:r>
            <a:br>
              <a:rPr lang="en-GB" dirty="0" smtClean="0"/>
            </a:br>
            <a:endParaRPr lang="en-GB" dirty="0" smtClean="0"/>
          </a:p>
          <a:p>
            <a:pPr eaLnBrk="1" hangingPunct="1">
              <a:defRPr/>
            </a:pPr>
            <a:r>
              <a:rPr lang="en-GB" dirty="0" smtClean="0"/>
              <a:t>Biannual </a:t>
            </a:r>
            <a:r>
              <a:rPr lang="en-GB" dirty="0" smtClean="0"/>
              <a:t>event</a:t>
            </a:r>
          </a:p>
          <a:p>
            <a:pPr lvl="1" eaLnBrk="1" hangingPunct="1">
              <a:defRPr/>
            </a:pPr>
            <a:r>
              <a:rPr lang="en-GB" dirty="0" smtClean="0"/>
              <a:t>10 </a:t>
            </a:r>
            <a:r>
              <a:rPr lang="en-GB" dirty="0" smtClean="0"/>
              <a:t>– </a:t>
            </a:r>
            <a:r>
              <a:rPr lang="en-GB" dirty="0" smtClean="0"/>
              <a:t>14 Nov 2014, 9 – 13 Feb 2015</a:t>
            </a:r>
            <a:br>
              <a:rPr lang="en-GB" dirty="0" smtClean="0"/>
            </a:br>
            <a:endParaRPr lang="en-GB" dirty="0" smtClean="0"/>
          </a:p>
          <a:p>
            <a:pPr eaLnBrk="1" hangingPunct="1">
              <a:defRPr/>
            </a:pPr>
            <a:r>
              <a:rPr lang="en-GB" dirty="0" smtClean="0"/>
              <a:t>How?</a:t>
            </a:r>
            <a:endParaRPr lang="en-GB" dirty="0" smtClean="0"/>
          </a:p>
          <a:p>
            <a:pPr lvl="1" eaLnBrk="1" hangingPunct="1">
              <a:defRPr/>
            </a:pPr>
            <a:r>
              <a:rPr lang="en-GB" dirty="0" smtClean="0"/>
              <a:t>Stalls around </a:t>
            </a:r>
            <a:r>
              <a:rPr lang="en-GB" dirty="0" smtClean="0"/>
              <a:t>College, Feedback slips, Online publicity</a:t>
            </a:r>
            <a:endParaRPr lang="en-GB" dirty="0" smtClean="0"/>
          </a:p>
        </p:txBody>
      </p:sp>
    </p:spTree>
    <p:extLst>
      <p:ext uri="{BB962C8B-B14F-4D97-AF65-F5344CB8AC3E}">
        <p14:creationId xmlns:p14="http://schemas.microsoft.com/office/powerpoint/2010/main" val="4625561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GB" dirty="0" smtClean="0"/>
              <a:t>Where do Year Reps fit in?</a:t>
            </a:r>
            <a:endParaRPr lang="en-GB" dirty="0"/>
          </a:p>
        </p:txBody>
      </p:sp>
      <p:sp>
        <p:nvSpPr>
          <p:cNvPr id="3" name="Content Placeholder 2"/>
          <p:cNvSpPr>
            <a:spLocks noGrp="1"/>
          </p:cNvSpPr>
          <p:nvPr>
            <p:ph idx="1"/>
          </p:nvPr>
        </p:nvSpPr>
        <p:spPr/>
        <p:txBody>
          <a:bodyPr>
            <a:normAutofit/>
          </a:bodyPr>
          <a:lstStyle/>
          <a:p>
            <a:pPr eaLnBrk="1" hangingPunct="1">
              <a:defRPr/>
            </a:pPr>
            <a:r>
              <a:rPr lang="en-GB" dirty="0" smtClean="0"/>
              <a:t>We need Year Reps to help out:</a:t>
            </a:r>
          </a:p>
          <a:p>
            <a:pPr lvl="1" eaLnBrk="1" hangingPunct="1">
              <a:defRPr/>
            </a:pPr>
            <a:r>
              <a:rPr lang="en-GB" dirty="0" smtClean="0"/>
              <a:t>Minimum commitment of 2 hours (over the course of a week)</a:t>
            </a:r>
          </a:p>
          <a:p>
            <a:pPr lvl="2" eaLnBrk="1" hangingPunct="1">
              <a:defRPr/>
            </a:pPr>
            <a:r>
              <a:rPr lang="en-GB" dirty="0" smtClean="0"/>
              <a:t>Lunchtimes &amp; afternoon</a:t>
            </a:r>
          </a:p>
          <a:p>
            <a:pPr lvl="1" eaLnBrk="1" hangingPunct="1">
              <a:defRPr/>
            </a:pPr>
            <a:r>
              <a:rPr lang="en-GB" dirty="0" smtClean="0"/>
              <a:t>Help out on the stall</a:t>
            </a:r>
          </a:p>
          <a:p>
            <a:pPr lvl="1" eaLnBrk="1" hangingPunct="1">
              <a:defRPr/>
            </a:pPr>
            <a:r>
              <a:rPr lang="en-GB" dirty="0" smtClean="0"/>
              <a:t>Free Rep Week t-shirt</a:t>
            </a:r>
          </a:p>
          <a:p>
            <a:pPr lvl="1" eaLnBrk="1" hangingPunct="1">
              <a:defRPr/>
            </a:pPr>
            <a:r>
              <a:rPr lang="en-GB" dirty="0" smtClean="0"/>
              <a:t>Counts towards Imperial Plus </a:t>
            </a:r>
          </a:p>
          <a:p>
            <a:pPr marL="457200" lvl="1" indent="0" eaLnBrk="1" hangingPunct="1">
              <a:buFont typeface="Arial" charset="0"/>
              <a:buNone/>
              <a:defRPr/>
            </a:pPr>
            <a:r>
              <a:rPr lang="en-GB" dirty="0" smtClean="0"/>
              <a:t>certificate/accreditation </a:t>
            </a:r>
          </a:p>
          <a:p>
            <a:pPr lvl="1" eaLnBrk="1" hangingPunct="1">
              <a:defRPr/>
            </a:pPr>
            <a:endParaRPr lang="en-GB" dirty="0"/>
          </a:p>
        </p:txBody>
      </p:sp>
    </p:spTree>
    <p:extLst>
      <p:ext uri="{BB962C8B-B14F-4D97-AF65-F5344CB8AC3E}">
        <p14:creationId xmlns:p14="http://schemas.microsoft.com/office/powerpoint/2010/main" val="25554684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92772"/>
            <a:ext cx="7772400" cy="2963918"/>
          </a:xfrm>
          <a:ln>
            <a:noFill/>
          </a:ln>
        </p:spPr>
        <p:txBody>
          <a:bodyPr>
            <a:normAutofit fontScale="90000"/>
          </a:bodyPr>
          <a:lstStyle/>
          <a:p>
            <a:r>
              <a:rPr lang="en-GB" dirty="0" smtClean="0">
                <a:solidFill>
                  <a:srgbClr val="EC008C"/>
                </a:solidFill>
              </a:rPr>
              <a:t>“I </a:t>
            </a:r>
            <a:r>
              <a:rPr lang="en-GB" dirty="0">
                <a:solidFill>
                  <a:srgbClr val="EC008C"/>
                </a:solidFill>
              </a:rPr>
              <a:t>want to make sure I am one of the team who will stand and deliver to ensure the best academic teaching for us </a:t>
            </a:r>
            <a:r>
              <a:rPr lang="en-GB" dirty="0" smtClean="0">
                <a:solidFill>
                  <a:srgbClr val="EC008C"/>
                </a:solidFill>
              </a:rPr>
              <a:t>all”</a:t>
            </a:r>
            <a:br>
              <a:rPr lang="en-GB" dirty="0" smtClean="0">
                <a:solidFill>
                  <a:srgbClr val="EC008C"/>
                </a:solidFill>
              </a:rPr>
            </a:br>
            <a:r>
              <a:rPr lang="en-GB" dirty="0" smtClean="0">
                <a:solidFill>
                  <a:srgbClr val="EC008C"/>
                </a:solidFill>
              </a:rPr>
              <a:t/>
            </a:r>
            <a:br>
              <a:rPr lang="en-GB" dirty="0" smtClean="0">
                <a:solidFill>
                  <a:srgbClr val="EC008C"/>
                </a:solidFill>
              </a:rPr>
            </a:br>
            <a:r>
              <a:rPr lang="en-GB" sz="2700" i="1" dirty="0" smtClean="0">
                <a:solidFill>
                  <a:srgbClr val="EC008C"/>
                </a:solidFill>
              </a:rPr>
              <a:t>- Medicine Year One candidate</a:t>
            </a:r>
            <a:endParaRPr lang="en-GB" sz="2700" i="1" dirty="0">
              <a:solidFill>
                <a:srgbClr val="EC008C"/>
              </a:solidFill>
            </a:endParaRPr>
          </a:p>
        </p:txBody>
      </p:sp>
    </p:spTree>
    <p:extLst>
      <p:ext uri="{BB962C8B-B14F-4D97-AF65-F5344CB8AC3E}">
        <p14:creationId xmlns:p14="http://schemas.microsoft.com/office/powerpoint/2010/main" val="10138575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GB" dirty="0"/>
              <a:t>Representation Conference</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2564" b="25521"/>
          <a:stretch/>
        </p:blipFill>
        <p:spPr>
          <a:xfrm>
            <a:off x="0" y="885825"/>
            <a:ext cx="9231366" cy="3724275"/>
          </a:xfrm>
          <a:prstGeom prst="rect">
            <a:avLst/>
          </a:prstGeom>
        </p:spPr>
      </p:pic>
    </p:spTree>
    <p:extLst>
      <p:ext uri="{BB962C8B-B14F-4D97-AF65-F5344CB8AC3E}">
        <p14:creationId xmlns:p14="http://schemas.microsoft.com/office/powerpoint/2010/main" val="31833495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GB" dirty="0" smtClean="0"/>
              <a:t>Representation Conference</a:t>
            </a:r>
            <a:endParaRPr lang="en-GB" dirty="0"/>
          </a:p>
        </p:txBody>
      </p:sp>
      <p:sp>
        <p:nvSpPr>
          <p:cNvPr id="34819" name="Content Placeholder 2"/>
          <p:cNvSpPr>
            <a:spLocks noGrp="1"/>
          </p:cNvSpPr>
          <p:nvPr>
            <p:ph idx="1"/>
          </p:nvPr>
        </p:nvSpPr>
        <p:spPr/>
        <p:txBody>
          <a:bodyPr/>
          <a:lstStyle/>
          <a:p>
            <a:pPr eaLnBrk="1" hangingPunct="1"/>
            <a:r>
              <a:rPr lang="en-GB" altLang="en-US" dirty="0" smtClean="0">
                <a:latin typeface="Arial" charset="0"/>
                <a:cs typeface="Arial" charset="0"/>
              </a:rPr>
              <a:t>Aims:</a:t>
            </a:r>
          </a:p>
          <a:p>
            <a:pPr lvl="1" eaLnBrk="1" hangingPunct="1"/>
            <a:r>
              <a:rPr lang="en-GB" altLang="en-US" dirty="0">
                <a:latin typeface="Arial" charset="0"/>
                <a:cs typeface="Arial" charset="0"/>
              </a:rPr>
              <a:t>T</a:t>
            </a:r>
            <a:r>
              <a:rPr lang="en-GB" altLang="en-US" dirty="0" smtClean="0">
                <a:latin typeface="Arial" charset="0"/>
                <a:cs typeface="Arial" charset="0"/>
              </a:rPr>
              <a:t>o </a:t>
            </a:r>
            <a:r>
              <a:rPr lang="en-GB" altLang="en-US" b="1" dirty="0" smtClean="0">
                <a:solidFill>
                  <a:srgbClr val="EC008C"/>
                </a:solidFill>
                <a:latin typeface="Arial" charset="0"/>
                <a:cs typeface="Arial" charset="0"/>
              </a:rPr>
              <a:t>celebrate achievements of Reps</a:t>
            </a:r>
            <a:r>
              <a:rPr lang="en-GB" altLang="en-US" dirty="0" smtClean="0">
                <a:latin typeface="Arial" charset="0"/>
                <a:cs typeface="Arial" charset="0"/>
              </a:rPr>
              <a:t> and share </a:t>
            </a:r>
            <a:r>
              <a:rPr lang="en-GB" altLang="en-US" b="1" dirty="0" smtClean="0">
                <a:solidFill>
                  <a:srgbClr val="EC008C"/>
                </a:solidFill>
                <a:latin typeface="Arial" charset="0"/>
                <a:cs typeface="Arial" charset="0"/>
              </a:rPr>
              <a:t>good ideas</a:t>
            </a:r>
            <a:br>
              <a:rPr lang="en-GB" altLang="en-US" b="1" dirty="0" smtClean="0">
                <a:solidFill>
                  <a:srgbClr val="EC008C"/>
                </a:solidFill>
                <a:latin typeface="Arial" charset="0"/>
                <a:cs typeface="Arial" charset="0"/>
              </a:rPr>
            </a:br>
            <a:endParaRPr lang="en-GB" altLang="en-US" b="1" dirty="0" smtClean="0">
              <a:solidFill>
                <a:srgbClr val="EC008C"/>
              </a:solidFill>
              <a:latin typeface="Arial" charset="0"/>
              <a:cs typeface="Arial" charset="0"/>
            </a:endParaRPr>
          </a:p>
          <a:p>
            <a:pPr lvl="1" eaLnBrk="1" hangingPunct="1"/>
            <a:r>
              <a:rPr lang="en-GB" altLang="en-US" dirty="0" smtClean="0">
                <a:latin typeface="Arial" charset="0"/>
                <a:cs typeface="Arial" charset="0"/>
              </a:rPr>
              <a:t>To ensure College staff are aware of the Academic Representation Network and </a:t>
            </a:r>
            <a:r>
              <a:rPr lang="en-GB" altLang="en-US" b="1" dirty="0" smtClean="0">
                <a:solidFill>
                  <a:srgbClr val="EC008C"/>
                </a:solidFill>
                <a:latin typeface="Arial" charset="0"/>
                <a:cs typeface="Arial" charset="0"/>
              </a:rPr>
              <a:t>use it well</a:t>
            </a:r>
            <a:br>
              <a:rPr lang="en-GB" altLang="en-US" b="1" dirty="0" smtClean="0">
                <a:solidFill>
                  <a:srgbClr val="EC008C"/>
                </a:solidFill>
                <a:latin typeface="Arial" charset="0"/>
                <a:cs typeface="Arial" charset="0"/>
              </a:rPr>
            </a:br>
            <a:endParaRPr lang="en-GB" altLang="en-US" b="1" dirty="0" smtClean="0">
              <a:solidFill>
                <a:srgbClr val="EC008C"/>
              </a:solidFill>
              <a:latin typeface="Arial" charset="0"/>
              <a:cs typeface="Arial" charset="0"/>
            </a:endParaRPr>
          </a:p>
          <a:p>
            <a:pPr lvl="1" eaLnBrk="1" hangingPunct="1"/>
            <a:r>
              <a:rPr lang="en-GB" altLang="en-US" dirty="0" smtClean="0">
                <a:latin typeface="Arial" charset="0"/>
                <a:cs typeface="Arial" charset="0"/>
              </a:rPr>
              <a:t>Provisionally scheduled for </a:t>
            </a:r>
            <a:r>
              <a:rPr lang="en-GB" altLang="en-US" b="1" dirty="0" smtClean="0">
                <a:solidFill>
                  <a:srgbClr val="EC008C"/>
                </a:solidFill>
                <a:latin typeface="Arial" charset="0"/>
                <a:cs typeface="Arial" charset="0"/>
              </a:rPr>
              <a:t>11 February 2015</a:t>
            </a:r>
            <a:r>
              <a:rPr lang="en-GB" altLang="en-US" dirty="0" smtClean="0">
                <a:latin typeface="Arial" charset="0"/>
                <a:cs typeface="Arial" charset="0"/>
              </a:rPr>
              <a:t/>
            </a:r>
            <a:br>
              <a:rPr lang="en-GB" altLang="en-US" dirty="0" smtClean="0">
                <a:latin typeface="Arial" charset="0"/>
                <a:cs typeface="Arial" charset="0"/>
              </a:rPr>
            </a:br>
            <a:endParaRPr lang="en-GB" altLang="en-US" dirty="0" smtClean="0">
              <a:latin typeface="Arial" charset="0"/>
              <a:cs typeface="Arial" charset="0"/>
            </a:endParaRPr>
          </a:p>
        </p:txBody>
      </p:sp>
    </p:spTree>
    <p:extLst>
      <p:ext uri="{BB962C8B-B14F-4D97-AF65-F5344CB8AC3E}">
        <p14:creationId xmlns:p14="http://schemas.microsoft.com/office/powerpoint/2010/main" val="8282990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GB" dirty="0" smtClean="0"/>
              <a:t>Student Academic Choice Awards</a:t>
            </a:r>
            <a:endParaRPr lang="en-GB"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400" y="2343150"/>
            <a:ext cx="1981200" cy="4572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24873"/>
            <a:ext cx="9144000" cy="3493754"/>
          </a:xfrm>
          <a:prstGeom prst="rect">
            <a:avLst/>
          </a:prstGeom>
        </p:spPr>
      </p:pic>
    </p:spTree>
    <p:extLst>
      <p:ext uri="{BB962C8B-B14F-4D97-AF65-F5344CB8AC3E}">
        <p14:creationId xmlns:p14="http://schemas.microsoft.com/office/powerpoint/2010/main" val="29354309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GB" dirty="0" smtClean="0"/>
              <a:t>Student Academic Choice Awards</a:t>
            </a:r>
            <a:endParaRPr lang="en-GB" dirty="0"/>
          </a:p>
        </p:txBody>
      </p:sp>
      <p:sp>
        <p:nvSpPr>
          <p:cNvPr id="3" name="Content Placeholder 2"/>
          <p:cNvSpPr>
            <a:spLocks noGrp="1"/>
          </p:cNvSpPr>
          <p:nvPr>
            <p:ph idx="1"/>
          </p:nvPr>
        </p:nvSpPr>
        <p:spPr/>
        <p:txBody>
          <a:bodyPr>
            <a:normAutofit/>
          </a:bodyPr>
          <a:lstStyle/>
          <a:p>
            <a:pPr eaLnBrk="1" hangingPunct="1">
              <a:defRPr/>
            </a:pPr>
            <a:r>
              <a:rPr lang="en-GB" dirty="0" smtClean="0"/>
              <a:t>Aims:</a:t>
            </a:r>
          </a:p>
          <a:p>
            <a:pPr lvl="1">
              <a:defRPr/>
            </a:pPr>
            <a:r>
              <a:rPr lang="en-GB" dirty="0" smtClean="0"/>
              <a:t>To </a:t>
            </a:r>
            <a:r>
              <a:rPr lang="en-GB" b="1" dirty="0" smtClean="0">
                <a:solidFill>
                  <a:srgbClr val="EC008C"/>
                </a:solidFill>
              </a:rPr>
              <a:t>celebrate </a:t>
            </a:r>
            <a:r>
              <a:rPr lang="en-GB" b="1" dirty="0" smtClean="0">
                <a:solidFill>
                  <a:srgbClr val="EC008C"/>
                </a:solidFill>
              </a:rPr>
              <a:t>excellence </a:t>
            </a:r>
            <a:r>
              <a:rPr lang="en-GB" dirty="0" smtClean="0"/>
              <a:t>amongst Imperial College staff in a number of areas. </a:t>
            </a:r>
            <a:r>
              <a:rPr lang="en-GB" dirty="0" smtClean="0"/>
              <a:t/>
            </a:r>
            <a:br>
              <a:rPr lang="en-GB" dirty="0" smtClean="0"/>
            </a:br>
            <a:endParaRPr lang="en-GB" dirty="0" smtClean="0"/>
          </a:p>
          <a:p>
            <a:pPr lvl="1">
              <a:defRPr/>
            </a:pPr>
            <a:r>
              <a:rPr lang="en-GB" dirty="0" smtClean="0"/>
              <a:t>To create a </a:t>
            </a:r>
            <a:r>
              <a:rPr lang="en-GB" b="1" dirty="0" smtClean="0">
                <a:solidFill>
                  <a:srgbClr val="EC008C"/>
                </a:solidFill>
              </a:rPr>
              <a:t>positive conversation about good things </a:t>
            </a:r>
            <a:r>
              <a:rPr lang="en-GB" dirty="0" smtClean="0"/>
              <a:t>– Reps are not just about identifying the bad things!</a:t>
            </a:r>
            <a:br>
              <a:rPr lang="en-GB" dirty="0" smtClean="0"/>
            </a:br>
            <a:endParaRPr lang="en-GB" dirty="0" smtClean="0"/>
          </a:p>
          <a:p>
            <a:pPr lvl="1">
              <a:defRPr/>
            </a:pPr>
            <a:r>
              <a:rPr lang="en-GB" dirty="0" smtClean="0"/>
              <a:t>Nominations open on Monday 10 November and close Friday 13 February – </a:t>
            </a:r>
            <a:r>
              <a:rPr lang="en-GB" b="1" dirty="0" smtClean="0">
                <a:solidFill>
                  <a:srgbClr val="EC008C"/>
                </a:solidFill>
              </a:rPr>
              <a:t>who will you nominate?</a:t>
            </a:r>
            <a:endParaRPr lang="en-GB" b="1" dirty="0" smtClean="0">
              <a:solidFill>
                <a:srgbClr val="EC008C"/>
              </a:solidFill>
            </a:endParaRPr>
          </a:p>
          <a:p>
            <a:pPr lvl="1" eaLnBrk="1" hangingPunct="1">
              <a:defRPr/>
            </a:pPr>
            <a:endParaRPr lang="en-GB" dirty="0" smtClean="0"/>
          </a:p>
        </p:txBody>
      </p:sp>
    </p:spTree>
    <p:extLst>
      <p:ext uri="{BB962C8B-B14F-4D97-AF65-F5344CB8AC3E}">
        <p14:creationId xmlns:p14="http://schemas.microsoft.com/office/powerpoint/2010/main" val="8078077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GB" dirty="0" smtClean="0"/>
              <a:t>What do Year Reps have to do with the SACAs?</a:t>
            </a:r>
            <a:endParaRPr lang="en-GB" dirty="0"/>
          </a:p>
        </p:txBody>
      </p:sp>
      <p:sp>
        <p:nvSpPr>
          <p:cNvPr id="3" name="Content Placeholder 2"/>
          <p:cNvSpPr>
            <a:spLocks noGrp="1"/>
          </p:cNvSpPr>
          <p:nvPr>
            <p:ph idx="1"/>
          </p:nvPr>
        </p:nvSpPr>
        <p:spPr/>
        <p:txBody>
          <a:bodyPr>
            <a:normAutofit/>
          </a:bodyPr>
          <a:lstStyle/>
          <a:p>
            <a:pPr eaLnBrk="1" hangingPunct="1">
              <a:defRPr/>
            </a:pPr>
            <a:r>
              <a:rPr lang="en-GB" dirty="0" smtClean="0"/>
              <a:t>We need you to:</a:t>
            </a:r>
          </a:p>
          <a:p>
            <a:pPr lvl="1" eaLnBrk="1" hangingPunct="1">
              <a:defRPr/>
            </a:pPr>
            <a:r>
              <a:rPr lang="en-GB" dirty="0" smtClean="0"/>
              <a:t>encourage students to nominate College staff</a:t>
            </a:r>
          </a:p>
          <a:p>
            <a:pPr lvl="1" eaLnBrk="1" hangingPunct="1">
              <a:defRPr/>
            </a:pPr>
            <a:r>
              <a:rPr lang="en-GB" dirty="0"/>
              <a:t>p</a:t>
            </a:r>
            <a:r>
              <a:rPr lang="en-GB" dirty="0" smtClean="0"/>
              <a:t>romote event to staff within your department</a:t>
            </a:r>
          </a:p>
          <a:p>
            <a:pPr lvl="1" eaLnBrk="1" hangingPunct="1">
              <a:defRPr/>
            </a:pPr>
            <a:endParaRPr lang="en-GB" dirty="0"/>
          </a:p>
          <a:p>
            <a:pPr eaLnBrk="1" hangingPunct="1">
              <a:defRPr/>
            </a:pPr>
            <a:r>
              <a:rPr lang="en-GB" dirty="0" smtClean="0"/>
              <a:t>Why?</a:t>
            </a:r>
          </a:p>
          <a:p>
            <a:pPr lvl="1" eaLnBrk="1" hangingPunct="1">
              <a:defRPr/>
            </a:pPr>
            <a:r>
              <a:rPr lang="en-GB" dirty="0" smtClean="0"/>
              <a:t>Encourages College staff to focus on areas often ignored like feedback/teaching/supervision etc. </a:t>
            </a:r>
          </a:p>
          <a:p>
            <a:pPr lvl="1" eaLnBrk="1" hangingPunct="1">
              <a:defRPr/>
            </a:pPr>
            <a:r>
              <a:rPr lang="en-GB" dirty="0" smtClean="0"/>
              <a:t>Increases awareness of Academic Reps and the improvements students want to see. </a:t>
            </a:r>
          </a:p>
          <a:p>
            <a:pPr lvl="1" eaLnBrk="1" hangingPunct="1">
              <a:defRPr/>
            </a:pPr>
            <a:r>
              <a:rPr lang="en-GB" dirty="0" smtClean="0"/>
              <a:t>Shows students that their needs are being promoted</a:t>
            </a:r>
          </a:p>
        </p:txBody>
      </p:sp>
    </p:spTree>
    <p:extLst>
      <p:ext uri="{BB962C8B-B14F-4D97-AF65-F5344CB8AC3E}">
        <p14:creationId xmlns:p14="http://schemas.microsoft.com/office/powerpoint/2010/main" val="25406723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normAutofit fontScale="90000"/>
          </a:bodyPr>
          <a:lstStyle/>
          <a:p>
            <a:r>
              <a:rPr lang="en-GB" dirty="0" smtClean="0"/>
              <a:t>PASTORAL CARE &amp; confidentiality</a:t>
            </a:r>
            <a:endParaRPr lang="en-GB" dirty="0"/>
          </a:p>
        </p:txBody>
      </p:sp>
      <p:sp>
        <p:nvSpPr>
          <p:cNvPr id="3" name="Text Placeholder 2"/>
          <p:cNvSpPr>
            <a:spLocks noGrp="1"/>
          </p:cNvSpPr>
          <p:nvPr>
            <p:ph type="body" idx="1"/>
          </p:nvPr>
        </p:nvSpPr>
        <p:spPr/>
        <p:txBody>
          <a:bodyPr/>
          <a:lstStyle/>
          <a:p>
            <a:r>
              <a:rPr lang="en-GB" dirty="0" smtClean="0"/>
              <a:t>Christopher Kaye,</a:t>
            </a:r>
          </a:p>
          <a:p>
            <a:r>
              <a:rPr lang="en-GB" dirty="0" smtClean="0"/>
              <a:t>Deputy President (Welfare), on</a:t>
            </a:r>
            <a:endParaRPr lang="en-GB" dirty="0"/>
          </a:p>
        </p:txBody>
      </p:sp>
      <p:pic>
        <p:nvPicPr>
          <p:cNvPr id="2050" name="Picture 2" descr="\\icfs12.cc.ic.ac.uk\group\unionmarketing\Pictures\2014\Sabbs\Solo shots\Chris_Mid.jpg"/>
          <p:cNvPicPr>
            <a:picLocks noChangeAspect="1" noChangeArrowheads="1"/>
          </p:cNvPicPr>
          <p:nvPr/>
        </p:nvPicPr>
        <p:blipFill rotWithShape="1">
          <a:blip r:embed="rId2">
            <a:extLst>
              <a:ext uri="{28A0092B-C50C-407E-A947-70E740481C1C}">
                <a14:useLocalDpi xmlns:a14="http://schemas.microsoft.com/office/drawing/2010/main" val="0"/>
              </a:ext>
            </a:extLst>
          </a:blip>
          <a:srcRect l="32342" r="26689"/>
          <a:stretch/>
        </p:blipFill>
        <p:spPr bwMode="auto">
          <a:xfrm>
            <a:off x="5186855" y="1553217"/>
            <a:ext cx="2356946" cy="3834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52582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Key points</a:t>
            </a:r>
            <a:endParaRPr lang="en-GB" dirty="0"/>
          </a:p>
        </p:txBody>
      </p:sp>
      <p:sp>
        <p:nvSpPr>
          <p:cNvPr id="3" name="Content Placeholder 2"/>
          <p:cNvSpPr>
            <a:spLocks noGrp="1"/>
          </p:cNvSpPr>
          <p:nvPr>
            <p:ph idx="1"/>
          </p:nvPr>
        </p:nvSpPr>
        <p:spPr/>
        <p:txBody>
          <a:bodyPr/>
          <a:lstStyle/>
          <a:p>
            <a:r>
              <a:rPr lang="en-GB" dirty="0" smtClean="0"/>
              <a:t>Academic Reps </a:t>
            </a:r>
            <a:r>
              <a:rPr lang="en-GB" b="1" dirty="0" smtClean="0">
                <a:solidFill>
                  <a:srgbClr val="EC008C"/>
                </a:solidFill>
              </a:rPr>
              <a:t>do not offer pastoral care or advice</a:t>
            </a:r>
            <a:br>
              <a:rPr lang="en-GB" b="1" dirty="0" smtClean="0">
                <a:solidFill>
                  <a:srgbClr val="EC008C"/>
                </a:solidFill>
              </a:rPr>
            </a:br>
            <a:endParaRPr lang="en-GB" b="1" dirty="0" smtClean="0">
              <a:solidFill>
                <a:srgbClr val="EC008C"/>
              </a:solidFill>
            </a:endParaRPr>
          </a:p>
          <a:p>
            <a:r>
              <a:rPr lang="en-GB" dirty="0" smtClean="0"/>
              <a:t>You can </a:t>
            </a:r>
            <a:r>
              <a:rPr lang="en-GB" b="1" dirty="0" smtClean="0">
                <a:solidFill>
                  <a:srgbClr val="EC008C"/>
                </a:solidFill>
              </a:rPr>
              <a:t>point people to professional support </a:t>
            </a:r>
            <a:r>
              <a:rPr lang="en-GB" dirty="0" smtClean="0"/>
              <a:t>and </a:t>
            </a:r>
            <a:r>
              <a:rPr lang="en-GB" b="1" dirty="0" smtClean="0">
                <a:solidFill>
                  <a:srgbClr val="EC008C"/>
                </a:solidFill>
              </a:rPr>
              <a:t>make them aware of basic rights</a:t>
            </a:r>
            <a:br>
              <a:rPr lang="en-GB" b="1" dirty="0" smtClean="0">
                <a:solidFill>
                  <a:srgbClr val="EC008C"/>
                </a:solidFill>
              </a:rPr>
            </a:br>
            <a:endParaRPr lang="en-GB" b="1" dirty="0" smtClean="0">
              <a:solidFill>
                <a:srgbClr val="EC008C"/>
              </a:solidFill>
            </a:endParaRPr>
          </a:p>
          <a:p>
            <a:r>
              <a:rPr lang="en-GB" dirty="0" smtClean="0"/>
              <a:t>You will probably be approached by students in difficulty. </a:t>
            </a:r>
            <a:r>
              <a:rPr lang="en-GB" b="1" dirty="0" smtClean="0">
                <a:solidFill>
                  <a:srgbClr val="EC008C"/>
                </a:solidFill>
              </a:rPr>
              <a:t>If this happens, we are here to help you </a:t>
            </a:r>
            <a:r>
              <a:rPr lang="en-GB" dirty="0" smtClean="0"/>
              <a:t>– as are many other sources of support.</a:t>
            </a:r>
            <a:endParaRPr lang="en-GB" dirty="0"/>
          </a:p>
        </p:txBody>
      </p:sp>
    </p:spTree>
    <p:extLst>
      <p:ext uri="{BB962C8B-B14F-4D97-AF65-F5344CB8AC3E}">
        <p14:creationId xmlns:p14="http://schemas.microsoft.com/office/powerpoint/2010/main" val="14915801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3178"/>
            <a:ext cx="8229600" cy="3280172"/>
          </a:xfrm>
        </p:spPr>
        <p:txBody>
          <a:bodyPr>
            <a:normAutofit/>
          </a:bodyPr>
          <a:lstStyle/>
          <a:p>
            <a:pPr algn="ctr" eaLnBrk="1" hangingPunct="1">
              <a:defRPr/>
            </a:pPr>
            <a:r>
              <a:rPr lang="en-GB" dirty="0" smtClean="0"/>
              <a:t>“I think I might be dyslexic… what do I do?”</a:t>
            </a:r>
            <a:endParaRPr lang="en-GB" dirty="0"/>
          </a:p>
        </p:txBody>
      </p:sp>
    </p:spTree>
    <p:extLst>
      <p:ext uri="{BB962C8B-B14F-4D97-AF65-F5344CB8AC3E}">
        <p14:creationId xmlns:p14="http://schemas.microsoft.com/office/powerpoint/2010/main" val="7518714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3178"/>
            <a:ext cx="8229600" cy="3280172"/>
          </a:xfrm>
        </p:spPr>
        <p:txBody>
          <a:bodyPr>
            <a:normAutofit/>
          </a:bodyPr>
          <a:lstStyle/>
          <a:p>
            <a:pPr algn="ctr" eaLnBrk="1" hangingPunct="1">
              <a:defRPr/>
            </a:pPr>
            <a:r>
              <a:rPr lang="en-GB" dirty="0" smtClean="0"/>
              <a:t>“The workload is too much and I’m finding it hard to cope”</a:t>
            </a:r>
            <a:endParaRPr lang="en-GB" dirty="0"/>
          </a:p>
        </p:txBody>
      </p:sp>
    </p:spTree>
    <p:extLst>
      <p:ext uri="{BB962C8B-B14F-4D97-AF65-F5344CB8AC3E}">
        <p14:creationId xmlns:p14="http://schemas.microsoft.com/office/powerpoint/2010/main" val="367731973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3178"/>
            <a:ext cx="8229600" cy="3280172"/>
          </a:xfrm>
        </p:spPr>
        <p:txBody>
          <a:bodyPr>
            <a:normAutofit/>
          </a:bodyPr>
          <a:lstStyle/>
          <a:p>
            <a:pPr algn="ctr" eaLnBrk="1" hangingPunct="1">
              <a:defRPr/>
            </a:pPr>
            <a:r>
              <a:rPr lang="en-GB" dirty="0" smtClean="0"/>
              <a:t>“English isn’t my first language and I find it hard to write in the correct academic style”</a:t>
            </a:r>
            <a:endParaRPr lang="en-GB" dirty="0"/>
          </a:p>
        </p:txBody>
      </p:sp>
    </p:spTree>
    <p:extLst>
      <p:ext uri="{BB962C8B-B14F-4D97-AF65-F5344CB8AC3E}">
        <p14:creationId xmlns:p14="http://schemas.microsoft.com/office/powerpoint/2010/main" val="38854548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93683"/>
            <a:ext cx="7772400" cy="3838903"/>
          </a:xfrm>
          <a:ln>
            <a:noFill/>
          </a:ln>
        </p:spPr>
        <p:txBody>
          <a:bodyPr>
            <a:noAutofit/>
          </a:bodyPr>
          <a:lstStyle/>
          <a:p>
            <a:r>
              <a:rPr lang="en-GB" sz="1800" dirty="0" smtClean="0">
                <a:solidFill>
                  <a:srgbClr val="EC008C"/>
                </a:solidFill>
              </a:rPr>
              <a:t>“I </a:t>
            </a:r>
            <a:r>
              <a:rPr lang="en-GB" sz="1800" dirty="0">
                <a:solidFill>
                  <a:srgbClr val="EC008C"/>
                </a:solidFill>
              </a:rPr>
              <a:t>will be dedicated to a 4 point agenda centred around communication links between staff and students</a:t>
            </a:r>
            <a:r>
              <a:rPr lang="en-GB" sz="1800" dirty="0" smtClean="0">
                <a:solidFill>
                  <a:srgbClr val="EC008C"/>
                </a:solidFill>
              </a:rPr>
              <a:t>:</a:t>
            </a:r>
            <a:br>
              <a:rPr lang="en-GB" sz="1800" dirty="0" smtClean="0">
                <a:solidFill>
                  <a:srgbClr val="EC008C"/>
                </a:solidFill>
              </a:rPr>
            </a:br>
            <a:r>
              <a:rPr lang="en-GB" sz="1800" dirty="0" smtClean="0">
                <a:solidFill>
                  <a:srgbClr val="EC008C"/>
                </a:solidFill>
              </a:rPr>
              <a:t/>
            </a:r>
            <a:br>
              <a:rPr lang="en-GB" sz="1800" dirty="0" smtClean="0">
                <a:solidFill>
                  <a:srgbClr val="EC008C"/>
                </a:solidFill>
              </a:rPr>
            </a:br>
            <a:r>
              <a:rPr lang="en-GB" sz="1800" dirty="0" smtClean="0">
                <a:solidFill>
                  <a:srgbClr val="EC008C"/>
                </a:solidFill>
              </a:rPr>
              <a:t>-</a:t>
            </a:r>
            <a:r>
              <a:rPr lang="en-GB" sz="1800" dirty="0">
                <a:solidFill>
                  <a:srgbClr val="EC008C"/>
                </a:solidFill>
              </a:rPr>
              <a:t>Give you unparalleled access to decision makers in department</a:t>
            </a:r>
            <a:r>
              <a:rPr lang="en-GB" sz="1800" dirty="0" smtClean="0">
                <a:solidFill>
                  <a:srgbClr val="EC008C"/>
                </a:solidFill>
              </a:rPr>
              <a:t>.</a:t>
            </a:r>
            <a:br>
              <a:rPr lang="en-GB" sz="1800" dirty="0" smtClean="0">
                <a:solidFill>
                  <a:srgbClr val="EC008C"/>
                </a:solidFill>
              </a:rPr>
            </a:br>
            <a:r>
              <a:rPr lang="en-GB" sz="1800" dirty="0" smtClean="0">
                <a:solidFill>
                  <a:srgbClr val="EC008C"/>
                </a:solidFill>
              </a:rPr>
              <a:t/>
            </a:r>
            <a:br>
              <a:rPr lang="en-GB" sz="1800" dirty="0" smtClean="0">
                <a:solidFill>
                  <a:srgbClr val="EC008C"/>
                </a:solidFill>
              </a:rPr>
            </a:br>
            <a:r>
              <a:rPr lang="en-GB" sz="1800" dirty="0" smtClean="0">
                <a:solidFill>
                  <a:srgbClr val="EC008C"/>
                </a:solidFill>
              </a:rPr>
              <a:t>-</a:t>
            </a:r>
            <a:r>
              <a:rPr lang="en-GB" sz="1800" dirty="0">
                <a:solidFill>
                  <a:srgbClr val="EC008C"/>
                </a:solidFill>
              </a:rPr>
              <a:t>Reach out to the unheard voices of the department and make your voices heard</a:t>
            </a:r>
            <a:r>
              <a:rPr lang="en-GB" sz="1800" dirty="0" smtClean="0">
                <a:solidFill>
                  <a:srgbClr val="EC008C"/>
                </a:solidFill>
              </a:rPr>
              <a:t>.</a:t>
            </a:r>
            <a:br>
              <a:rPr lang="en-GB" sz="1800" dirty="0" smtClean="0">
                <a:solidFill>
                  <a:srgbClr val="EC008C"/>
                </a:solidFill>
              </a:rPr>
            </a:br>
            <a:r>
              <a:rPr lang="en-GB" sz="1800" dirty="0" smtClean="0">
                <a:solidFill>
                  <a:srgbClr val="EC008C"/>
                </a:solidFill>
              </a:rPr>
              <a:t/>
            </a:r>
            <a:br>
              <a:rPr lang="en-GB" sz="1800" dirty="0" smtClean="0">
                <a:solidFill>
                  <a:srgbClr val="EC008C"/>
                </a:solidFill>
              </a:rPr>
            </a:br>
            <a:r>
              <a:rPr lang="en-GB" sz="1800" dirty="0" smtClean="0">
                <a:solidFill>
                  <a:srgbClr val="EC008C"/>
                </a:solidFill>
              </a:rPr>
              <a:t>-</a:t>
            </a:r>
            <a:r>
              <a:rPr lang="en-GB" sz="1800" dirty="0">
                <a:solidFill>
                  <a:srgbClr val="EC008C"/>
                </a:solidFill>
              </a:rPr>
              <a:t>Open the doors necessary to facilitate useful dialogue between members of staff and students</a:t>
            </a:r>
            <a:r>
              <a:rPr lang="en-GB" sz="1800" dirty="0" smtClean="0">
                <a:solidFill>
                  <a:srgbClr val="EC008C"/>
                </a:solidFill>
              </a:rPr>
              <a:t>.</a:t>
            </a:r>
            <a:br>
              <a:rPr lang="en-GB" sz="1800" dirty="0" smtClean="0">
                <a:solidFill>
                  <a:srgbClr val="EC008C"/>
                </a:solidFill>
              </a:rPr>
            </a:br>
            <a:r>
              <a:rPr lang="en-GB" sz="1800" dirty="0" smtClean="0">
                <a:solidFill>
                  <a:srgbClr val="EC008C"/>
                </a:solidFill>
              </a:rPr>
              <a:t/>
            </a:r>
            <a:br>
              <a:rPr lang="en-GB" sz="1800" dirty="0" smtClean="0">
                <a:solidFill>
                  <a:srgbClr val="EC008C"/>
                </a:solidFill>
              </a:rPr>
            </a:br>
            <a:r>
              <a:rPr lang="en-GB" sz="1800" dirty="0" smtClean="0">
                <a:solidFill>
                  <a:srgbClr val="EC008C"/>
                </a:solidFill>
              </a:rPr>
              <a:t>-</a:t>
            </a:r>
            <a:r>
              <a:rPr lang="en-GB" sz="1800" dirty="0">
                <a:solidFill>
                  <a:srgbClr val="EC008C"/>
                </a:solidFill>
              </a:rPr>
              <a:t>Work at all costs to make us all (staff and students) feel like winners when decisions are reached</a:t>
            </a:r>
            <a:r>
              <a:rPr lang="en-GB" sz="1800" dirty="0" smtClean="0">
                <a:solidFill>
                  <a:srgbClr val="EC008C"/>
                </a:solidFill>
              </a:rPr>
              <a:t>.”</a:t>
            </a:r>
            <a:br>
              <a:rPr lang="en-GB" sz="1800" dirty="0" smtClean="0">
                <a:solidFill>
                  <a:srgbClr val="EC008C"/>
                </a:solidFill>
              </a:rPr>
            </a:br>
            <a:r>
              <a:rPr lang="en-GB" sz="1800" dirty="0">
                <a:solidFill>
                  <a:srgbClr val="EC008C"/>
                </a:solidFill>
              </a:rPr>
              <a:t/>
            </a:r>
            <a:br>
              <a:rPr lang="en-GB" sz="1800" dirty="0">
                <a:solidFill>
                  <a:srgbClr val="EC008C"/>
                </a:solidFill>
              </a:rPr>
            </a:br>
            <a:r>
              <a:rPr lang="en-GB" sz="1800" i="1" dirty="0" smtClean="0">
                <a:solidFill>
                  <a:srgbClr val="EC008C"/>
                </a:solidFill>
              </a:rPr>
              <a:t>- EEE Year One candidate</a:t>
            </a:r>
            <a:endParaRPr lang="en-GB" sz="1800" i="1" dirty="0">
              <a:solidFill>
                <a:srgbClr val="EC008C"/>
              </a:solidFill>
            </a:endParaRPr>
          </a:p>
        </p:txBody>
      </p:sp>
    </p:spTree>
    <p:extLst>
      <p:ext uri="{BB962C8B-B14F-4D97-AF65-F5344CB8AC3E}">
        <p14:creationId xmlns:p14="http://schemas.microsoft.com/office/powerpoint/2010/main" val="10616313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3178"/>
            <a:ext cx="8229600" cy="3280172"/>
          </a:xfrm>
        </p:spPr>
        <p:txBody>
          <a:bodyPr>
            <a:normAutofit/>
          </a:bodyPr>
          <a:lstStyle/>
          <a:p>
            <a:pPr algn="ctr" eaLnBrk="1" hangingPunct="1">
              <a:defRPr/>
            </a:pPr>
            <a:r>
              <a:rPr lang="en-GB" dirty="0" smtClean="0"/>
              <a:t>“I want to appeal against my exam marks”</a:t>
            </a:r>
            <a:endParaRPr lang="en-GB" dirty="0"/>
          </a:p>
        </p:txBody>
      </p:sp>
    </p:spTree>
    <p:extLst>
      <p:ext uri="{BB962C8B-B14F-4D97-AF65-F5344CB8AC3E}">
        <p14:creationId xmlns:p14="http://schemas.microsoft.com/office/powerpoint/2010/main" val="3915541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GB" dirty="0" smtClean="0"/>
              <a:t>Confidentiality</a:t>
            </a:r>
            <a:endParaRPr lang="en-GB" dirty="0"/>
          </a:p>
        </p:txBody>
      </p:sp>
      <p:sp>
        <p:nvSpPr>
          <p:cNvPr id="3" name="Content Placeholder 2"/>
          <p:cNvSpPr>
            <a:spLocks noGrp="1"/>
          </p:cNvSpPr>
          <p:nvPr>
            <p:ph idx="1"/>
          </p:nvPr>
        </p:nvSpPr>
        <p:spPr/>
        <p:txBody>
          <a:bodyPr/>
          <a:lstStyle/>
          <a:p>
            <a:pPr marL="0" indent="0" algn="ctr" eaLnBrk="1" hangingPunct="1">
              <a:buFont typeface="Arial" charset="0"/>
              <a:buNone/>
              <a:defRPr/>
            </a:pPr>
            <a:r>
              <a:rPr lang="en-GB" i="1" dirty="0" smtClean="0"/>
              <a:t>A situation in which information must be kept secret and private</a:t>
            </a:r>
          </a:p>
          <a:p>
            <a:pPr eaLnBrk="1" hangingPunct="1">
              <a:defRPr/>
            </a:pPr>
            <a:r>
              <a:rPr lang="en-GB" dirty="0" smtClean="0"/>
              <a:t>Occasionally you may be entrusted with another’s confidence</a:t>
            </a:r>
          </a:p>
          <a:p>
            <a:pPr eaLnBrk="1" hangingPunct="1">
              <a:defRPr/>
            </a:pPr>
            <a:endParaRPr lang="en-GB" dirty="0"/>
          </a:p>
          <a:p>
            <a:pPr eaLnBrk="1" hangingPunct="1">
              <a:defRPr/>
            </a:pPr>
            <a:r>
              <a:rPr lang="en-GB" dirty="0" smtClean="0"/>
              <a:t>You MUST break confidentiality when someone could do harm to themselves or others in the </a:t>
            </a:r>
            <a:r>
              <a:rPr lang="en-GB" smtClean="0"/>
              <a:t>College community.</a:t>
            </a:r>
          </a:p>
        </p:txBody>
      </p:sp>
    </p:spTree>
    <p:extLst>
      <p:ext uri="{BB962C8B-B14F-4D97-AF65-F5344CB8AC3E}">
        <p14:creationId xmlns:p14="http://schemas.microsoft.com/office/powerpoint/2010/main" val="10313137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lstStyle/>
          <a:p>
            <a:r>
              <a:rPr lang="en-GB" dirty="0" smtClean="0">
                <a:solidFill>
                  <a:srgbClr val="EC008C"/>
                </a:solidFill>
              </a:rPr>
              <a:t>Imperial plus</a:t>
            </a:r>
            <a:endParaRPr lang="en-GB" dirty="0">
              <a:solidFill>
                <a:srgbClr val="EC008C"/>
              </a:solidFill>
            </a:endParaRPr>
          </a:p>
        </p:txBody>
      </p:sp>
      <p:sp>
        <p:nvSpPr>
          <p:cNvPr id="3" name="Text Placeholder 2"/>
          <p:cNvSpPr>
            <a:spLocks noGrp="1"/>
          </p:cNvSpPr>
          <p:nvPr>
            <p:ph type="body" idx="1"/>
          </p:nvPr>
        </p:nvSpPr>
        <p:spPr/>
        <p:txBody>
          <a:bodyPr/>
          <a:lstStyle/>
          <a:p>
            <a:r>
              <a:rPr lang="en-GB" dirty="0" smtClean="0"/>
              <a:t>Nick Snow, Student Development Manager, on</a:t>
            </a:r>
            <a:endParaRPr lang="en-GB" dirty="0"/>
          </a:p>
        </p:txBody>
      </p:sp>
    </p:spTree>
    <p:extLst>
      <p:ext uri="{BB962C8B-B14F-4D97-AF65-F5344CB8AC3E}">
        <p14:creationId xmlns:p14="http://schemas.microsoft.com/office/powerpoint/2010/main" val="38897435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Key things to remember </a:t>
            </a:r>
            <a:endParaRPr lang="en-GB" dirty="0"/>
          </a:p>
        </p:txBody>
      </p:sp>
      <p:sp>
        <p:nvSpPr>
          <p:cNvPr id="3" name="Content Placeholder 2"/>
          <p:cNvSpPr>
            <a:spLocks noGrp="1"/>
          </p:cNvSpPr>
          <p:nvPr>
            <p:ph idx="1"/>
          </p:nvPr>
        </p:nvSpPr>
        <p:spPr/>
        <p:txBody>
          <a:bodyPr/>
          <a:lstStyle/>
          <a:p>
            <a:r>
              <a:rPr lang="en-GB" b="1" dirty="0" smtClean="0">
                <a:solidFill>
                  <a:srgbClr val="EC008C"/>
                </a:solidFill>
              </a:rPr>
              <a:t>Very little </a:t>
            </a:r>
            <a:r>
              <a:rPr lang="en-GB" dirty="0" smtClean="0"/>
              <a:t>extra effort required </a:t>
            </a:r>
            <a:r>
              <a:rPr lang="en-GB" dirty="0" smtClean="0"/>
              <a:t/>
            </a:r>
            <a:br>
              <a:rPr lang="en-GB" dirty="0" smtClean="0"/>
            </a:br>
            <a:endParaRPr lang="en-GB" dirty="0" smtClean="0"/>
          </a:p>
          <a:p>
            <a:r>
              <a:rPr lang="en-GB" dirty="0" smtClean="0"/>
              <a:t>You’re </a:t>
            </a:r>
            <a:r>
              <a:rPr lang="en-GB" dirty="0" smtClean="0"/>
              <a:t>creating a record of </a:t>
            </a:r>
            <a:r>
              <a:rPr lang="en-GB" dirty="0" smtClean="0"/>
              <a:t>your </a:t>
            </a:r>
            <a:r>
              <a:rPr lang="en-GB" b="1" dirty="0" smtClean="0">
                <a:solidFill>
                  <a:srgbClr val="EC008C"/>
                </a:solidFill>
              </a:rPr>
              <a:t>achievements and skills</a:t>
            </a:r>
            <a:r>
              <a:rPr lang="en-GB" dirty="0" smtClean="0"/>
              <a:t/>
            </a:r>
            <a:br>
              <a:rPr lang="en-GB" dirty="0" smtClean="0"/>
            </a:br>
            <a:endParaRPr lang="en-GB" dirty="0" smtClean="0"/>
          </a:p>
          <a:p>
            <a:r>
              <a:rPr lang="en-GB" dirty="0" smtClean="0"/>
              <a:t>Union </a:t>
            </a:r>
            <a:r>
              <a:rPr lang="en-GB" dirty="0"/>
              <a:t>staff and trainers are </a:t>
            </a:r>
            <a:r>
              <a:rPr lang="en-GB" b="1" dirty="0">
                <a:solidFill>
                  <a:srgbClr val="EC008C"/>
                </a:solidFill>
              </a:rPr>
              <a:t>here to support you </a:t>
            </a:r>
            <a:endParaRPr lang="en-GB" b="1" dirty="0" smtClean="0">
              <a:solidFill>
                <a:srgbClr val="EC008C"/>
              </a:solidFill>
            </a:endParaRPr>
          </a:p>
          <a:p>
            <a:pPr marL="457200" lvl="1" indent="0">
              <a:buNone/>
            </a:pPr>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6448" y="4691656"/>
            <a:ext cx="1915902" cy="451844"/>
          </a:xfrm>
          <a:prstGeom prst="rect">
            <a:avLst/>
          </a:prstGeom>
        </p:spPr>
      </p:pic>
    </p:spTree>
    <p:extLst>
      <p:ext uri="{BB962C8B-B14F-4D97-AF65-F5344CB8AC3E}">
        <p14:creationId xmlns:p14="http://schemas.microsoft.com/office/powerpoint/2010/main" val="34623049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Why Register? </a:t>
            </a:r>
            <a:endParaRPr lang="en-GB" dirty="0"/>
          </a:p>
        </p:txBody>
      </p:sp>
      <p:sp>
        <p:nvSpPr>
          <p:cNvPr id="3" name="Content Placeholder 2"/>
          <p:cNvSpPr>
            <a:spLocks noGrp="1"/>
          </p:cNvSpPr>
          <p:nvPr>
            <p:ph idx="1"/>
          </p:nvPr>
        </p:nvSpPr>
        <p:spPr/>
        <p:txBody>
          <a:bodyPr>
            <a:normAutofit/>
          </a:bodyPr>
          <a:lstStyle/>
          <a:p>
            <a:pPr>
              <a:defRPr/>
            </a:pPr>
            <a:r>
              <a:rPr lang="en-GB" dirty="0"/>
              <a:t>Get the </a:t>
            </a:r>
            <a:r>
              <a:rPr lang="en-GB" b="1" dirty="0">
                <a:solidFill>
                  <a:srgbClr val="EC008C"/>
                </a:solidFill>
              </a:rPr>
              <a:t>recognition you deserve</a:t>
            </a:r>
            <a:r>
              <a:rPr lang="en-GB" dirty="0" smtClean="0"/>
              <a:t>!</a:t>
            </a:r>
            <a:br>
              <a:rPr lang="en-GB" dirty="0" smtClean="0"/>
            </a:br>
            <a:endParaRPr lang="en-GB" dirty="0" smtClean="0"/>
          </a:p>
          <a:p>
            <a:pPr>
              <a:defRPr/>
            </a:pPr>
            <a:r>
              <a:rPr lang="en-GB" dirty="0" smtClean="0"/>
              <a:t>It’s flexible:</a:t>
            </a:r>
            <a:endParaRPr lang="en-GB" dirty="0"/>
          </a:p>
          <a:p>
            <a:pPr lvl="1">
              <a:defRPr/>
            </a:pPr>
            <a:r>
              <a:rPr lang="en-GB" dirty="0"/>
              <a:t>Imperial Plus </a:t>
            </a:r>
            <a:r>
              <a:rPr lang="en-GB" b="1" dirty="0"/>
              <a:t>Volunteer </a:t>
            </a:r>
            <a:r>
              <a:rPr lang="en-GB" b="1" dirty="0" smtClean="0"/>
              <a:t>Certificate</a:t>
            </a:r>
          </a:p>
          <a:p>
            <a:pPr lvl="1">
              <a:defRPr/>
            </a:pPr>
            <a:r>
              <a:rPr lang="en-GB" dirty="0" smtClean="0"/>
              <a:t>Imperial </a:t>
            </a:r>
            <a:r>
              <a:rPr lang="en-GB" dirty="0"/>
              <a:t>Plus </a:t>
            </a:r>
            <a:r>
              <a:rPr lang="en-GB" b="1" dirty="0"/>
              <a:t>Volunteer </a:t>
            </a:r>
            <a:r>
              <a:rPr lang="en-GB" b="1" dirty="0" smtClean="0"/>
              <a:t>Accreditation</a:t>
            </a:r>
          </a:p>
          <a:p>
            <a:pPr lvl="1">
              <a:defRPr/>
            </a:pPr>
            <a:r>
              <a:rPr lang="en-GB" dirty="0" smtClean="0"/>
              <a:t>Imperial </a:t>
            </a:r>
            <a:r>
              <a:rPr lang="en-GB" dirty="0"/>
              <a:t>Plus </a:t>
            </a:r>
            <a:r>
              <a:rPr lang="en-GB" b="1" dirty="0"/>
              <a:t>Volunteer </a:t>
            </a:r>
            <a:r>
              <a:rPr lang="en-GB" b="1" dirty="0" smtClean="0"/>
              <a:t>Qualification</a:t>
            </a:r>
            <a:br>
              <a:rPr lang="en-GB" b="1" dirty="0" smtClean="0"/>
            </a:br>
            <a:endParaRPr lang="en-GB" b="1" dirty="0"/>
          </a:p>
          <a:p>
            <a:pPr marL="342900" lvl="1" indent="-342900">
              <a:buBlip>
                <a:blip r:embed="rId3"/>
              </a:buBlip>
              <a:defRPr/>
            </a:pPr>
            <a:r>
              <a:rPr lang="en-GB" sz="2400" dirty="0"/>
              <a:t>Log hours from </a:t>
            </a:r>
            <a:r>
              <a:rPr lang="en-GB" sz="2400" b="1" dirty="0">
                <a:solidFill>
                  <a:srgbClr val="EC008C"/>
                </a:solidFill>
              </a:rPr>
              <a:t>multiple roles </a:t>
            </a:r>
            <a:r>
              <a:rPr lang="en-GB" sz="2400" dirty="0"/>
              <a:t>volunteered in one academic </a:t>
            </a:r>
            <a:r>
              <a:rPr lang="en-GB" sz="2400" dirty="0" smtClean="0"/>
              <a:t>year </a:t>
            </a:r>
            <a:r>
              <a:rPr lang="en-GB" sz="2400" dirty="0" smtClean="0"/>
              <a:t/>
            </a:r>
            <a:br>
              <a:rPr lang="en-GB" sz="2400" dirty="0" smtClean="0"/>
            </a:br>
            <a:endParaRPr lang="en-GB" sz="2400" dirty="0" smtClean="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6448" y="4691656"/>
            <a:ext cx="1915902" cy="451844"/>
          </a:xfrm>
          <a:prstGeom prst="rect">
            <a:avLst/>
          </a:prstGeom>
        </p:spPr>
      </p:pic>
    </p:spTree>
    <p:extLst>
      <p:ext uri="{BB962C8B-B14F-4D97-AF65-F5344CB8AC3E}">
        <p14:creationId xmlns:p14="http://schemas.microsoft.com/office/powerpoint/2010/main" val="258779719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Imperial Plus 	</a:t>
            </a:r>
            <a:endParaRPr lang="en-GB" dirty="0"/>
          </a:p>
        </p:txBody>
      </p:sp>
      <p:sp>
        <p:nvSpPr>
          <p:cNvPr id="3" name="Content Placeholder 2"/>
          <p:cNvSpPr>
            <a:spLocks noGrp="1"/>
          </p:cNvSpPr>
          <p:nvPr>
            <p:ph idx="1"/>
          </p:nvPr>
        </p:nvSpPr>
        <p:spPr/>
        <p:txBody>
          <a:bodyPr/>
          <a:lstStyle/>
          <a:p>
            <a:r>
              <a:rPr lang="en-GB" dirty="0" smtClean="0"/>
              <a:t>Launched in 2013, Imperial Plus aims to:  </a:t>
            </a:r>
            <a:r>
              <a:rPr lang="en-GB" dirty="0" smtClean="0"/>
              <a:t/>
            </a:r>
            <a:br>
              <a:rPr lang="en-GB" dirty="0" smtClean="0"/>
            </a:br>
            <a:endParaRPr lang="en-GB" dirty="0" smtClean="0"/>
          </a:p>
          <a:p>
            <a:pPr lvl="1">
              <a:defRPr/>
            </a:pPr>
            <a:r>
              <a:rPr lang="en-GB" dirty="0"/>
              <a:t>Help volunteers clearly identify the skills they gain through involvement in our activities </a:t>
            </a:r>
          </a:p>
          <a:p>
            <a:pPr lvl="1">
              <a:defRPr/>
            </a:pPr>
            <a:r>
              <a:rPr lang="en-GB" dirty="0" smtClean="0"/>
              <a:t>Encourage </a:t>
            </a:r>
            <a:r>
              <a:rPr lang="en-GB" dirty="0"/>
              <a:t>volunteers to recognise the value of these skills and how they enhance their employability</a:t>
            </a:r>
          </a:p>
          <a:p>
            <a:pPr lvl="1">
              <a:defRPr/>
            </a:pPr>
            <a:r>
              <a:rPr lang="en-GB" dirty="0" smtClean="0"/>
              <a:t>Be relevant </a:t>
            </a:r>
            <a:r>
              <a:rPr lang="en-GB" dirty="0"/>
              <a:t>and accessible to all volunteers </a:t>
            </a:r>
          </a:p>
          <a:p>
            <a:pPr lvl="1">
              <a:defRPr/>
            </a:pPr>
            <a:r>
              <a:rPr lang="en-GB" dirty="0" smtClean="0"/>
              <a:t>Enable </a:t>
            </a:r>
            <a:r>
              <a:rPr lang="en-GB" dirty="0"/>
              <a:t>the Union to formally acknowledged the contribution volunteers make towards delivering our services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6448" y="4691656"/>
            <a:ext cx="1915902" cy="451844"/>
          </a:xfrm>
          <a:prstGeom prst="rect">
            <a:avLst/>
          </a:prstGeom>
        </p:spPr>
      </p:pic>
    </p:spTree>
    <p:extLst>
      <p:ext uri="{BB962C8B-B14F-4D97-AF65-F5344CB8AC3E}">
        <p14:creationId xmlns:p14="http://schemas.microsoft.com/office/powerpoint/2010/main" val="43965816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Imperial Plus: key skills </a:t>
            </a:r>
            <a:endParaRPr lang="en-GB" dirty="0"/>
          </a:p>
        </p:txBody>
      </p:sp>
      <p:sp>
        <p:nvSpPr>
          <p:cNvPr id="3" name="Content Placeholder 2"/>
          <p:cNvSpPr>
            <a:spLocks noGrp="1"/>
          </p:cNvSpPr>
          <p:nvPr>
            <p:ph idx="1"/>
          </p:nvPr>
        </p:nvSpPr>
        <p:spPr/>
        <p:txBody>
          <a:bodyPr>
            <a:normAutofit fontScale="85000" lnSpcReduction="20000"/>
          </a:bodyPr>
          <a:lstStyle/>
          <a:p>
            <a:pPr marL="342900" lvl="1" indent="-342900">
              <a:buBlip>
                <a:blip r:embed="rId3"/>
              </a:buBlip>
              <a:defRPr/>
            </a:pPr>
            <a:endParaRPr lang="en-GB" altLang="en-US" sz="2400" dirty="0" smtClean="0"/>
          </a:p>
          <a:p>
            <a:pPr marL="342900" lvl="1" indent="-342900">
              <a:buBlip>
                <a:blip r:embed="rId3"/>
              </a:buBlip>
              <a:defRPr/>
            </a:pPr>
            <a:r>
              <a:rPr lang="en-GB" altLang="en-US" sz="2400" dirty="0" smtClean="0"/>
              <a:t>Communication </a:t>
            </a:r>
            <a:endParaRPr lang="en-GB" altLang="en-US" sz="2400" dirty="0"/>
          </a:p>
          <a:p>
            <a:pPr marL="342900" lvl="1" indent="-342900">
              <a:buBlip>
                <a:blip r:embed="rId3"/>
              </a:buBlip>
              <a:defRPr/>
            </a:pPr>
            <a:r>
              <a:rPr lang="en-GB" altLang="en-US" sz="2400" dirty="0"/>
              <a:t>Team Work </a:t>
            </a:r>
          </a:p>
          <a:p>
            <a:pPr marL="342900" lvl="1" indent="-342900">
              <a:buBlip>
                <a:blip r:embed="rId3"/>
              </a:buBlip>
              <a:defRPr/>
            </a:pPr>
            <a:r>
              <a:rPr lang="en-GB" altLang="en-US" sz="2400" dirty="0"/>
              <a:t>Planning and Organising </a:t>
            </a:r>
          </a:p>
          <a:p>
            <a:pPr marL="342900" lvl="1" indent="-342900">
              <a:buBlip>
                <a:blip r:embed="rId3"/>
              </a:buBlip>
              <a:defRPr/>
            </a:pPr>
            <a:r>
              <a:rPr lang="en-GB" altLang="en-US" sz="2400" dirty="0"/>
              <a:t>Persuasion and Negotiation </a:t>
            </a:r>
          </a:p>
          <a:p>
            <a:pPr marL="342900" lvl="1" indent="-342900">
              <a:buBlip>
                <a:blip r:embed="rId3"/>
              </a:buBlip>
              <a:defRPr/>
            </a:pPr>
            <a:r>
              <a:rPr lang="en-GB" altLang="en-US" sz="2400" dirty="0"/>
              <a:t>Problem Solving </a:t>
            </a:r>
          </a:p>
          <a:p>
            <a:pPr marL="342900" lvl="1" indent="-342900">
              <a:buBlip>
                <a:blip r:embed="rId3"/>
              </a:buBlip>
              <a:defRPr/>
            </a:pPr>
            <a:r>
              <a:rPr lang="en-GB" altLang="en-US" sz="2400" dirty="0"/>
              <a:t>Personal Effectiveness </a:t>
            </a:r>
            <a:endParaRPr lang="en-GB" altLang="en-US" sz="2400" dirty="0" smtClean="0"/>
          </a:p>
          <a:p>
            <a:pPr marL="342900" lvl="1" indent="-342900">
              <a:buBlip>
                <a:blip r:embed="rId3"/>
              </a:buBlip>
              <a:defRPr/>
            </a:pPr>
            <a:endParaRPr lang="en-GB" altLang="en-US" sz="2400" dirty="0"/>
          </a:p>
          <a:p>
            <a:pPr marL="0" indent="0" algn="ctr">
              <a:buNone/>
            </a:pPr>
            <a:r>
              <a:rPr lang="en-GB" sz="2000" b="1" i="1" dirty="0"/>
              <a:t>If you can develop these skills – and build up the evidence to show you have them – it’ll put you in a strong position for the future to pursue a career in whatever field you eventually select’  </a:t>
            </a:r>
            <a:endParaRPr lang="en-GB" sz="2000" b="1" i="1" dirty="0" smtClean="0"/>
          </a:p>
          <a:p>
            <a:pPr marL="0" indent="0" algn="ctr">
              <a:buNone/>
            </a:pPr>
            <a:endParaRPr lang="en-GB" sz="1800" i="1" dirty="0"/>
          </a:p>
          <a:p>
            <a:pPr marL="0" indent="0" algn="ctr">
              <a:buNone/>
            </a:pPr>
            <a:r>
              <a:rPr lang="en-GB" sz="1800" i="1" dirty="0"/>
              <a:t>(NUS, Working Towards Your Future 2011)</a:t>
            </a:r>
          </a:p>
          <a:p>
            <a:pPr marL="342900" lvl="1" indent="-342900">
              <a:buBlip>
                <a:blip r:embed="rId3"/>
              </a:buBlip>
              <a:defRPr/>
            </a:pPr>
            <a:endParaRPr lang="en-GB" altLang="en-US" sz="24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6448" y="4691656"/>
            <a:ext cx="1915902" cy="451844"/>
          </a:xfrm>
          <a:prstGeom prst="rect">
            <a:avLst/>
          </a:prstGeom>
        </p:spPr>
      </p:pic>
    </p:spTree>
    <p:extLst>
      <p:ext uri="{BB962C8B-B14F-4D97-AF65-F5344CB8AC3E}">
        <p14:creationId xmlns:p14="http://schemas.microsoft.com/office/powerpoint/2010/main" val="42046606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Imperial Plus Volunteer Certificate </a:t>
            </a:r>
            <a:endParaRPr lang="en-GB" dirty="0"/>
          </a:p>
        </p:txBody>
      </p:sp>
      <p:sp>
        <p:nvSpPr>
          <p:cNvPr id="3" name="Content Placeholder 2"/>
          <p:cNvSpPr>
            <a:spLocks noGrp="1"/>
          </p:cNvSpPr>
          <p:nvPr>
            <p:ph idx="1"/>
          </p:nvPr>
        </p:nvSpPr>
        <p:spPr/>
        <p:txBody>
          <a:bodyPr/>
          <a:lstStyle/>
          <a:p>
            <a:pPr marL="0" indent="0">
              <a:buFont typeface="Arial" charset="0"/>
              <a:buNone/>
              <a:defRPr/>
            </a:pPr>
            <a:r>
              <a:rPr lang="en-US" b="1" dirty="0">
                <a:latin typeface="Univers LT 45 Light"/>
              </a:rPr>
              <a:t>No additional effort required! Once registered: </a:t>
            </a:r>
          </a:p>
          <a:p>
            <a:pPr>
              <a:defRPr/>
            </a:pPr>
            <a:r>
              <a:rPr lang="en-US" dirty="0" smtClean="0"/>
              <a:t>Initial skills </a:t>
            </a:r>
            <a:r>
              <a:rPr lang="en-US" dirty="0"/>
              <a:t>self-assessment ranking 1-10</a:t>
            </a:r>
          </a:p>
          <a:p>
            <a:pPr>
              <a:defRPr/>
            </a:pPr>
            <a:r>
              <a:rPr lang="en-US" dirty="0"/>
              <a:t>Complete all mandatory training </a:t>
            </a:r>
          </a:p>
          <a:p>
            <a:pPr>
              <a:defRPr/>
            </a:pPr>
            <a:r>
              <a:rPr lang="en-US" dirty="0"/>
              <a:t>Log 25, 50, 75 hours </a:t>
            </a:r>
          </a:p>
          <a:p>
            <a:pPr>
              <a:defRPr/>
            </a:pPr>
            <a:r>
              <a:rPr lang="en-US" dirty="0"/>
              <a:t>Short skills </a:t>
            </a:r>
            <a:r>
              <a:rPr lang="en-US" dirty="0" smtClean="0"/>
              <a:t>questionnaire</a:t>
            </a:r>
          </a:p>
          <a:p>
            <a:pPr>
              <a:defRPr/>
            </a:pPr>
            <a:r>
              <a:rPr lang="en-US" dirty="0" smtClean="0"/>
              <a:t>Final skills self-assessment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6448" y="4691656"/>
            <a:ext cx="1915902" cy="451844"/>
          </a:xfrm>
          <a:prstGeom prst="rect">
            <a:avLst/>
          </a:prstGeom>
        </p:spPr>
      </p:pic>
    </p:spTree>
    <p:extLst>
      <p:ext uri="{BB962C8B-B14F-4D97-AF65-F5344CB8AC3E}">
        <p14:creationId xmlns:p14="http://schemas.microsoft.com/office/powerpoint/2010/main" val="23021388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Imperial Plus Volunteer Accreditation </a:t>
            </a:r>
            <a:endParaRPr lang="en-GB" dirty="0"/>
          </a:p>
        </p:txBody>
      </p:sp>
      <p:sp>
        <p:nvSpPr>
          <p:cNvPr id="3" name="Content Placeholder 2"/>
          <p:cNvSpPr>
            <a:spLocks noGrp="1"/>
          </p:cNvSpPr>
          <p:nvPr>
            <p:ph idx="1"/>
          </p:nvPr>
        </p:nvSpPr>
        <p:spPr/>
        <p:txBody>
          <a:bodyPr/>
          <a:lstStyle/>
          <a:p>
            <a:pPr marL="0" indent="0">
              <a:buFont typeface="Arial" charset="0"/>
              <a:buNone/>
              <a:defRPr/>
            </a:pPr>
            <a:r>
              <a:rPr lang="en-US" b="1" dirty="0">
                <a:latin typeface="Univers LT 45 Light"/>
              </a:rPr>
              <a:t>More commitment, </a:t>
            </a:r>
            <a:r>
              <a:rPr lang="en-US" b="1" dirty="0" smtClean="0">
                <a:latin typeface="Univers LT 45 Light"/>
              </a:rPr>
              <a:t>externally accredited by ASDAN: </a:t>
            </a:r>
            <a:endParaRPr lang="en-US" b="1" dirty="0">
              <a:latin typeface="Univers LT 45 Light"/>
            </a:endParaRPr>
          </a:p>
          <a:p>
            <a:pPr>
              <a:defRPr/>
            </a:pPr>
            <a:r>
              <a:rPr lang="en-US" dirty="0" smtClean="0"/>
              <a:t>Self assessments 1-10</a:t>
            </a:r>
          </a:p>
          <a:p>
            <a:pPr>
              <a:defRPr/>
            </a:pPr>
            <a:r>
              <a:rPr lang="en-US" dirty="0" smtClean="0"/>
              <a:t>Complete all mandatory training </a:t>
            </a:r>
          </a:p>
          <a:p>
            <a:pPr>
              <a:defRPr/>
            </a:pPr>
            <a:r>
              <a:rPr lang="en-US" dirty="0" smtClean="0"/>
              <a:t>Log </a:t>
            </a:r>
            <a:r>
              <a:rPr lang="en-US" dirty="0"/>
              <a:t>100 hours </a:t>
            </a:r>
          </a:p>
          <a:p>
            <a:pPr>
              <a:defRPr/>
            </a:pPr>
            <a:r>
              <a:rPr lang="en-US" dirty="0"/>
              <a:t>Participate in 4 </a:t>
            </a:r>
            <a:r>
              <a:rPr lang="en-US" i="1" dirty="0"/>
              <a:t>Introduction </a:t>
            </a:r>
            <a:r>
              <a:rPr lang="en-US" i="1" dirty="0" smtClean="0"/>
              <a:t>to</a:t>
            </a:r>
            <a:r>
              <a:rPr lang="en-US" i="1" dirty="0" smtClean="0"/>
              <a:t>… </a:t>
            </a:r>
            <a:r>
              <a:rPr lang="en-US" dirty="0" smtClean="0"/>
              <a:t>skill </a:t>
            </a:r>
            <a:r>
              <a:rPr lang="en-US" dirty="0" smtClean="0"/>
              <a:t>based workshops</a:t>
            </a:r>
            <a:endParaRPr lang="en-US" dirty="0"/>
          </a:p>
          <a:p>
            <a:pPr>
              <a:defRPr/>
            </a:pPr>
            <a:r>
              <a:rPr lang="en-US" dirty="0"/>
              <a:t>Produce a short assignment reflecting how learning outcomes have been implemented in volunteer </a:t>
            </a:r>
            <a:r>
              <a:rPr lang="en-US" dirty="0" smtClean="0"/>
              <a:t>role</a:t>
            </a:r>
          </a:p>
          <a:p>
            <a:pPr marL="0" indent="0">
              <a:buNone/>
            </a:pPr>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9931" y="3849254"/>
            <a:ext cx="2706369" cy="52299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6448" y="4691656"/>
            <a:ext cx="1915902" cy="451844"/>
          </a:xfrm>
          <a:prstGeom prst="rect">
            <a:avLst/>
          </a:prstGeom>
        </p:spPr>
      </p:pic>
    </p:spTree>
    <p:extLst>
      <p:ext uri="{BB962C8B-B14F-4D97-AF65-F5344CB8AC3E}">
        <p14:creationId xmlns:p14="http://schemas.microsoft.com/office/powerpoint/2010/main" val="392800952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Rep Volunteer Hours </a:t>
            </a:r>
          </a:p>
        </p:txBody>
      </p:sp>
      <p:sp>
        <p:nvSpPr>
          <p:cNvPr id="3" name="Content Placeholder 2"/>
          <p:cNvSpPr>
            <a:spLocks noGrp="1"/>
          </p:cNvSpPr>
          <p:nvPr>
            <p:ph idx="1"/>
          </p:nvPr>
        </p:nvSpPr>
        <p:spPr/>
        <p:txBody>
          <a:bodyPr>
            <a:normAutofit fontScale="92500"/>
          </a:bodyPr>
          <a:lstStyle/>
          <a:p>
            <a:pPr marL="342900" lvl="1" indent="-342900">
              <a:buBlip>
                <a:blip r:embed="rId3"/>
              </a:buBlip>
            </a:pPr>
            <a:r>
              <a:rPr lang="en-GB" altLang="en-US" sz="2400" dirty="0" smtClean="0"/>
              <a:t>Academic Rep meetings (including preparation time):</a:t>
            </a:r>
          </a:p>
          <a:p>
            <a:pPr lvl="1">
              <a:defRPr/>
            </a:pPr>
            <a:r>
              <a:rPr lang="en-GB" altLang="en-US" sz="2200" dirty="0"/>
              <a:t>Year/Department meetings </a:t>
            </a:r>
          </a:p>
          <a:p>
            <a:pPr lvl="1">
              <a:defRPr/>
            </a:pPr>
            <a:r>
              <a:rPr lang="en-GB" altLang="en-US" sz="2200" dirty="0"/>
              <a:t>Staff-student committee meetings </a:t>
            </a:r>
          </a:p>
          <a:p>
            <a:pPr lvl="1">
              <a:defRPr/>
            </a:pPr>
            <a:r>
              <a:rPr lang="en-GB" altLang="en-US" sz="2200" dirty="0"/>
              <a:t>Meetings with DPE/Union staff </a:t>
            </a:r>
          </a:p>
          <a:p>
            <a:pPr lvl="1">
              <a:defRPr/>
            </a:pPr>
            <a:r>
              <a:rPr lang="en-GB" altLang="en-US" sz="2200" dirty="0"/>
              <a:t>Meetings with </a:t>
            </a:r>
            <a:r>
              <a:rPr lang="en-GB" altLang="en-US" sz="2200" dirty="0" smtClean="0"/>
              <a:t>students </a:t>
            </a:r>
            <a:endParaRPr lang="en-GB" altLang="en-US" sz="2200" dirty="0"/>
          </a:p>
          <a:p>
            <a:pPr marL="342900" lvl="1" indent="-342900">
              <a:buBlip>
                <a:blip r:embed="rId3"/>
              </a:buBlip>
            </a:pPr>
            <a:r>
              <a:rPr lang="en-GB" altLang="en-US" sz="2400" dirty="0" smtClean="0"/>
              <a:t>Rep </a:t>
            </a:r>
            <a:r>
              <a:rPr lang="en-GB" altLang="en-US" sz="2400" dirty="0" smtClean="0"/>
              <a:t>Training, Rep Week, Rep Conference, SACA Panels  </a:t>
            </a:r>
            <a:endParaRPr lang="en-GB" altLang="en-US" sz="2400" dirty="0"/>
          </a:p>
          <a:p>
            <a:pPr marL="342900" lvl="1" indent="-342900">
              <a:buBlip>
                <a:blip r:embed="rId3"/>
              </a:buBlip>
            </a:pPr>
            <a:r>
              <a:rPr lang="en-GB" altLang="en-US" sz="2400" b="1" dirty="0" smtClean="0">
                <a:solidFill>
                  <a:srgbClr val="EC008C"/>
                </a:solidFill>
              </a:rPr>
              <a:t>Gathering </a:t>
            </a:r>
            <a:r>
              <a:rPr lang="en-GB" altLang="en-US" sz="2400" b="1" dirty="0">
                <a:solidFill>
                  <a:srgbClr val="EC008C"/>
                </a:solidFill>
              </a:rPr>
              <a:t>views and opinions</a:t>
            </a:r>
            <a:r>
              <a:rPr lang="en-GB" altLang="en-US" sz="2400" dirty="0"/>
              <a:t> from students and providing them with feedback on any decisions and outcomes  </a:t>
            </a:r>
          </a:p>
          <a:p>
            <a:pPr marL="342900" lvl="1" indent="-342900">
              <a:buBlip>
                <a:blip r:embed="rId3"/>
              </a:buBlip>
            </a:pPr>
            <a:r>
              <a:rPr lang="en-GB" altLang="en-US" sz="2400" dirty="0" smtClean="0"/>
              <a:t>Any </a:t>
            </a:r>
            <a:r>
              <a:rPr lang="en-GB" altLang="en-US" sz="2400" dirty="0"/>
              <a:t>other volunteering roles you hold with or via the </a:t>
            </a:r>
            <a:r>
              <a:rPr lang="en-GB" altLang="en-US" sz="2400" dirty="0" smtClean="0"/>
              <a:t>Union/College  </a:t>
            </a:r>
            <a:endParaRPr lang="en-GB" altLang="en-US" sz="2400" dirty="0"/>
          </a:p>
          <a:p>
            <a:endParaRPr lang="en-GB"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6448" y="4691656"/>
            <a:ext cx="1915902" cy="451844"/>
          </a:xfrm>
          <a:prstGeom prst="rect">
            <a:avLst/>
          </a:prstGeom>
        </p:spPr>
      </p:pic>
    </p:spTree>
    <p:extLst>
      <p:ext uri="{BB962C8B-B14F-4D97-AF65-F5344CB8AC3E}">
        <p14:creationId xmlns:p14="http://schemas.microsoft.com/office/powerpoint/2010/main" val="3735488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92772"/>
            <a:ext cx="7772400" cy="2963918"/>
          </a:xfrm>
          <a:ln>
            <a:noFill/>
          </a:ln>
        </p:spPr>
        <p:txBody>
          <a:bodyPr>
            <a:normAutofit fontScale="90000"/>
          </a:bodyPr>
          <a:lstStyle/>
          <a:p>
            <a:r>
              <a:rPr lang="en-GB" dirty="0" smtClean="0">
                <a:solidFill>
                  <a:srgbClr val="EC008C"/>
                </a:solidFill>
              </a:rPr>
              <a:t>“It </a:t>
            </a:r>
            <a:r>
              <a:rPr lang="en-GB" dirty="0">
                <a:solidFill>
                  <a:srgbClr val="EC008C"/>
                </a:solidFill>
              </a:rPr>
              <a:t>will be my aim to increase transparency between the teaching staff and the students, in order to facilitate communication between the </a:t>
            </a:r>
            <a:r>
              <a:rPr lang="en-GB" dirty="0" smtClean="0">
                <a:solidFill>
                  <a:srgbClr val="EC008C"/>
                </a:solidFill>
              </a:rPr>
              <a:t>two”</a:t>
            </a:r>
            <a:br>
              <a:rPr lang="en-GB" dirty="0" smtClean="0">
                <a:solidFill>
                  <a:srgbClr val="EC008C"/>
                </a:solidFill>
              </a:rPr>
            </a:br>
            <a:r>
              <a:rPr lang="en-GB" dirty="0">
                <a:solidFill>
                  <a:srgbClr val="EC008C"/>
                </a:solidFill>
              </a:rPr>
              <a:t/>
            </a:r>
            <a:br>
              <a:rPr lang="en-GB" dirty="0">
                <a:solidFill>
                  <a:srgbClr val="EC008C"/>
                </a:solidFill>
              </a:rPr>
            </a:br>
            <a:r>
              <a:rPr lang="en-GB" sz="2700" i="1" dirty="0" smtClean="0">
                <a:solidFill>
                  <a:srgbClr val="EC008C"/>
                </a:solidFill>
              </a:rPr>
              <a:t>- EEE Year Three candidate</a:t>
            </a:r>
            <a:endParaRPr lang="en-GB" sz="2700" i="1" dirty="0">
              <a:solidFill>
                <a:srgbClr val="EC008C"/>
              </a:solidFill>
            </a:endParaRPr>
          </a:p>
        </p:txBody>
      </p:sp>
    </p:spTree>
    <p:extLst>
      <p:ext uri="{BB962C8B-B14F-4D97-AF65-F5344CB8AC3E}">
        <p14:creationId xmlns:p14="http://schemas.microsoft.com/office/powerpoint/2010/main" val="30661049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Imperial </a:t>
            </a:r>
            <a:r>
              <a:rPr lang="en-GB" dirty="0" smtClean="0"/>
              <a:t>Plus Volunteer </a:t>
            </a:r>
            <a:r>
              <a:rPr lang="en-GB" dirty="0"/>
              <a:t>Qualification </a:t>
            </a:r>
          </a:p>
        </p:txBody>
      </p:sp>
      <p:sp>
        <p:nvSpPr>
          <p:cNvPr id="3" name="Content Placeholder 2"/>
          <p:cNvSpPr>
            <a:spLocks noGrp="1"/>
          </p:cNvSpPr>
          <p:nvPr>
            <p:ph idx="1"/>
          </p:nvPr>
        </p:nvSpPr>
        <p:spPr/>
        <p:txBody>
          <a:bodyPr>
            <a:normAutofit fontScale="92500" lnSpcReduction="10000"/>
          </a:bodyPr>
          <a:lstStyle/>
          <a:p>
            <a:pPr marL="0" indent="0">
              <a:buFont typeface="Arial" charset="0"/>
              <a:buNone/>
              <a:defRPr/>
            </a:pPr>
            <a:r>
              <a:rPr lang="en-GB" b="1" dirty="0" smtClean="0">
                <a:latin typeface="Univers LT 45 Light"/>
              </a:rPr>
              <a:t>Applications open </a:t>
            </a:r>
            <a:r>
              <a:rPr lang="en-GB" b="1" dirty="0">
                <a:latin typeface="Univers LT 45 Light"/>
              </a:rPr>
              <a:t>at </a:t>
            </a:r>
            <a:r>
              <a:rPr lang="en-GB" b="1" dirty="0" smtClean="0">
                <a:latin typeface="Univers LT 45 Light"/>
              </a:rPr>
              <a:t>Easter</a:t>
            </a:r>
            <a:endParaRPr lang="en-GB" dirty="0">
              <a:latin typeface="Univers LT 45 Light"/>
            </a:endParaRPr>
          </a:p>
          <a:p>
            <a:pPr>
              <a:defRPr/>
            </a:pPr>
            <a:r>
              <a:rPr lang="en-GB" dirty="0" smtClean="0"/>
              <a:t>ILM </a:t>
            </a:r>
            <a:r>
              <a:rPr lang="en-GB" dirty="0"/>
              <a:t>Level 5 Management of </a:t>
            </a:r>
            <a:r>
              <a:rPr lang="en-GB" dirty="0" smtClean="0"/>
              <a:t>Volunteers</a:t>
            </a:r>
          </a:p>
          <a:p>
            <a:pPr lvl="1">
              <a:defRPr/>
            </a:pPr>
            <a:r>
              <a:rPr lang="en-GB" dirty="0"/>
              <a:t>Promote volunteering to potential and actual </a:t>
            </a:r>
            <a:r>
              <a:rPr lang="en-GB" dirty="0" smtClean="0"/>
              <a:t>volunteers</a:t>
            </a:r>
          </a:p>
          <a:p>
            <a:pPr lvl="1">
              <a:defRPr/>
            </a:pPr>
            <a:r>
              <a:rPr lang="en-GB" dirty="0"/>
              <a:t>Manage the Motivation of </a:t>
            </a:r>
            <a:r>
              <a:rPr lang="en-GB" dirty="0" smtClean="0"/>
              <a:t>Volunteers</a:t>
            </a:r>
          </a:p>
          <a:p>
            <a:pPr lvl="1">
              <a:defRPr/>
            </a:pPr>
            <a:r>
              <a:rPr lang="en-GB" dirty="0"/>
              <a:t>Develop Working Relationships with Colleagues and </a:t>
            </a:r>
            <a:r>
              <a:rPr lang="en-GB" dirty="0" smtClean="0"/>
              <a:t>Stakeholders</a:t>
            </a:r>
          </a:p>
          <a:p>
            <a:pPr lvl="1">
              <a:defRPr/>
            </a:pPr>
            <a:r>
              <a:rPr lang="en-GB" dirty="0"/>
              <a:t>Provide leadership and direction for own area of responsibility</a:t>
            </a:r>
          </a:p>
          <a:p>
            <a:pPr>
              <a:defRPr/>
            </a:pPr>
            <a:r>
              <a:rPr lang="en-US" dirty="0" smtClean="0"/>
              <a:t>Hugely beneficial to volunteers responsible for supervising other volunteers &amp; future leadership roles  </a:t>
            </a:r>
          </a:p>
          <a:p>
            <a:pPr>
              <a:defRPr/>
            </a:pPr>
            <a:r>
              <a:rPr lang="en-US" dirty="0" smtClean="0"/>
              <a:t>Majority of places reserved for those achieving Accreditation  </a:t>
            </a:r>
            <a:endParaRPr lang="en-US" dirty="0"/>
          </a:p>
          <a:p>
            <a:pPr>
              <a:defRPr/>
            </a:pPr>
            <a:r>
              <a:rPr lang="en-US" dirty="0"/>
              <a:t>Must have a Volunteer position lined up for </a:t>
            </a:r>
            <a:r>
              <a:rPr lang="en-US" dirty="0" smtClean="0"/>
              <a:t>2015-16 with/via the Union where </a:t>
            </a:r>
            <a:r>
              <a:rPr lang="en-US" dirty="0"/>
              <a:t>the Qualification will be utilised</a:t>
            </a:r>
          </a:p>
          <a:p>
            <a:pPr marL="0" indent="0">
              <a:buNone/>
            </a:pPr>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6448" y="4691656"/>
            <a:ext cx="1915902" cy="451844"/>
          </a:xfrm>
          <a:prstGeom prst="rect">
            <a:avLst/>
          </a:prstGeom>
        </p:spPr>
      </p:pic>
    </p:spTree>
    <p:extLst>
      <p:ext uri="{BB962C8B-B14F-4D97-AF65-F5344CB8AC3E}">
        <p14:creationId xmlns:p14="http://schemas.microsoft.com/office/powerpoint/2010/main" val="366405921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Imperial Plus: </a:t>
            </a:r>
            <a:r>
              <a:rPr lang="en-GB" dirty="0" smtClean="0"/>
              <a:t>Year One </a:t>
            </a:r>
            <a:endParaRPr lang="en-GB" dirty="0"/>
          </a:p>
        </p:txBody>
      </p:sp>
      <p:sp>
        <p:nvSpPr>
          <p:cNvPr id="3" name="Content Placeholder 2"/>
          <p:cNvSpPr>
            <a:spLocks noGrp="1"/>
          </p:cNvSpPr>
          <p:nvPr>
            <p:ph idx="1"/>
          </p:nvPr>
        </p:nvSpPr>
        <p:spPr/>
        <p:txBody>
          <a:bodyPr>
            <a:normAutofit/>
          </a:bodyPr>
          <a:lstStyle/>
          <a:p>
            <a:r>
              <a:rPr lang="en-GB" dirty="0" smtClean="0"/>
              <a:t>In </a:t>
            </a:r>
            <a:r>
              <a:rPr lang="en-GB" dirty="0"/>
              <a:t>quotes:  </a:t>
            </a:r>
          </a:p>
          <a:p>
            <a:pPr lvl="1"/>
            <a:r>
              <a:rPr lang="en-GB" dirty="0"/>
              <a:t>“It does not take much additional work, but offers students the recognition of their work”</a:t>
            </a:r>
          </a:p>
          <a:p>
            <a:pPr lvl="1"/>
            <a:r>
              <a:rPr lang="en-GB" dirty="0"/>
              <a:t>“I didn’t realise how many hours I actually put in before!”</a:t>
            </a:r>
          </a:p>
          <a:p>
            <a:pPr lvl="1"/>
            <a:r>
              <a:rPr lang="en-GB" dirty="0"/>
              <a:t>“The feeling you have when you know that in the past hour you have actually gained very useful skills.”</a:t>
            </a:r>
          </a:p>
          <a:p>
            <a:pPr lvl="1"/>
            <a:r>
              <a:rPr lang="en-GB" dirty="0"/>
              <a:t>“The recognition, especially the Volunteer Qualification programme which I am on. It is an invaluable opportunity to up skill myself”</a:t>
            </a:r>
          </a:p>
          <a:p>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6448" y="4691656"/>
            <a:ext cx="1915902" cy="451844"/>
          </a:xfrm>
          <a:prstGeom prst="rect">
            <a:avLst/>
          </a:prstGeom>
        </p:spPr>
      </p:pic>
    </p:spTree>
    <p:extLst>
      <p:ext uri="{BB962C8B-B14F-4D97-AF65-F5344CB8AC3E}">
        <p14:creationId xmlns:p14="http://schemas.microsoft.com/office/powerpoint/2010/main" val="34138077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Imperial Plus Registration  </a:t>
            </a:r>
            <a:endParaRPr lang="en-GB" dirty="0"/>
          </a:p>
        </p:txBody>
      </p:sp>
      <p:sp>
        <p:nvSpPr>
          <p:cNvPr id="3" name="Content Placeholder 2"/>
          <p:cNvSpPr>
            <a:spLocks noGrp="1"/>
          </p:cNvSpPr>
          <p:nvPr>
            <p:ph idx="1"/>
          </p:nvPr>
        </p:nvSpPr>
        <p:spPr/>
        <p:txBody>
          <a:bodyPr/>
          <a:lstStyle/>
          <a:p>
            <a:r>
              <a:rPr lang="en-GB" dirty="0"/>
              <a:t>To register:</a:t>
            </a:r>
          </a:p>
          <a:p>
            <a:pPr lvl="1"/>
            <a:r>
              <a:rPr lang="en-GB" dirty="0"/>
              <a:t>Visit </a:t>
            </a:r>
            <a:r>
              <a:rPr lang="en-GB" b="1" dirty="0"/>
              <a:t>imperialcollegeunion.org/imperialplus</a:t>
            </a:r>
          </a:p>
          <a:p>
            <a:r>
              <a:rPr lang="en-GB" dirty="0" smtClean="0"/>
              <a:t>Volunteer Accreditation Workshops:</a:t>
            </a:r>
          </a:p>
          <a:p>
            <a:pPr lvl="1"/>
            <a:r>
              <a:rPr lang="en-GB" dirty="0" smtClean="0"/>
              <a:t>Visit </a:t>
            </a:r>
            <a:r>
              <a:rPr lang="en-GB" b="1" dirty="0" smtClean="0"/>
              <a:t>imperialcollegeunion.org/whatson</a:t>
            </a:r>
          </a:p>
          <a:p>
            <a:r>
              <a:rPr lang="en-GB" dirty="0" smtClean="0"/>
              <a:t>Questions, advice, help:</a:t>
            </a:r>
            <a:endParaRPr lang="en-GB" dirty="0"/>
          </a:p>
          <a:p>
            <a:pPr lvl="1"/>
            <a:r>
              <a:rPr lang="en-GB" dirty="0" smtClean="0"/>
              <a:t>Email </a:t>
            </a:r>
            <a:r>
              <a:rPr lang="en-GB" dirty="0" smtClean="0">
                <a:hlinkClick r:id="rId3"/>
              </a:rPr>
              <a:t>imperialplus@imperial.ac.uk</a:t>
            </a:r>
            <a:r>
              <a:rPr lang="en-GB" dirty="0" smtClean="0"/>
              <a:t> </a:t>
            </a:r>
            <a:endParaRPr lang="en-GB" b="1" dirty="0"/>
          </a:p>
          <a:p>
            <a:pPr lvl="1"/>
            <a:endParaRPr lang="en-GB" b="1" dirty="0"/>
          </a:p>
          <a:p>
            <a:pPr marL="457200" lvl="1" indent="0">
              <a:buNone/>
            </a:pPr>
            <a:endParaRPr lang="en-GB" dirty="0"/>
          </a:p>
          <a:p>
            <a:pPr lvl="1"/>
            <a:endParaRPr lang="en-GB"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4235" y="3469363"/>
            <a:ext cx="986246" cy="105257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3156" y="3468947"/>
            <a:ext cx="982844" cy="105285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40676" y="3467546"/>
            <a:ext cx="978470" cy="1042332"/>
          </a:xfrm>
          <a:prstGeom prst="rect">
            <a:avLst/>
          </a:prstGeom>
          <a:ln>
            <a:solidFill>
              <a:schemeClr val="tx1"/>
            </a:solidFill>
          </a:ln>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61461" y="3467100"/>
            <a:ext cx="978472" cy="1040708"/>
          </a:xfrm>
          <a:prstGeom prst="rect">
            <a:avLst/>
          </a:prstGeom>
          <a:ln>
            <a:solidFill>
              <a:schemeClr val="tx1"/>
            </a:solidFill>
          </a:ln>
        </p:spPr>
      </p:pic>
    </p:spTree>
    <p:extLst>
      <p:ext uri="{BB962C8B-B14F-4D97-AF65-F5344CB8AC3E}">
        <p14:creationId xmlns:p14="http://schemas.microsoft.com/office/powerpoint/2010/main" val="30068885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Community Connections </a:t>
            </a:r>
            <a:endParaRPr lang="en-GB" dirty="0"/>
          </a:p>
        </p:txBody>
      </p:sp>
      <p:sp>
        <p:nvSpPr>
          <p:cNvPr id="3" name="Content Placeholder 2"/>
          <p:cNvSpPr>
            <a:spLocks noGrp="1"/>
          </p:cNvSpPr>
          <p:nvPr>
            <p:ph idx="1"/>
          </p:nvPr>
        </p:nvSpPr>
        <p:spPr/>
        <p:txBody>
          <a:bodyPr>
            <a:normAutofit lnSpcReduction="10000"/>
          </a:bodyPr>
          <a:lstStyle/>
          <a:p>
            <a:r>
              <a:rPr lang="en-GB" dirty="0" smtClean="0"/>
              <a:t>The </a:t>
            </a:r>
            <a:r>
              <a:rPr lang="en-GB" dirty="0" smtClean="0"/>
              <a:t>Union’s volunteer service </a:t>
            </a:r>
            <a:r>
              <a:rPr lang="en-GB" b="1" dirty="0" smtClean="0">
                <a:solidFill>
                  <a:srgbClr val="EC008C"/>
                </a:solidFill>
              </a:rPr>
              <a:t>connecting Imperial Students to their local community </a:t>
            </a:r>
            <a:r>
              <a:rPr lang="en-GB" dirty="0" smtClean="0"/>
              <a:t>through Volunteering  </a:t>
            </a:r>
          </a:p>
          <a:p>
            <a:r>
              <a:rPr lang="en-GB" dirty="0" smtClean="0"/>
              <a:t>Students can top up their Imperial Plus volunteering hours </a:t>
            </a:r>
          </a:p>
          <a:p>
            <a:r>
              <a:rPr lang="en-GB" dirty="0" smtClean="0"/>
              <a:t>Find regular or one off volunteering opportunities with 60+ charities and community organisations </a:t>
            </a:r>
          </a:p>
          <a:p>
            <a:r>
              <a:rPr lang="en-GB" dirty="0" smtClean="0"/>
              <a:t>Take part in fun and rewarding Mass Volunteering opportunities where you instantly see the difference you make </a:t>
            </a:r>
          </a:p>
          <a:p>
            <a:pPr marL="0" indent="0">
              <a:buNone/>
            </a:pPr>
            <a:endParaRPr lang="en-GB"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4436" y="4447703"/>
            <a:ext cx="2475540" cy="810097"/>
          </a:xfrm>
          <a:prstGeom prst="rect">
            <a:avLst/>
          </a:prstGeom>
        </p:spPr>
      </p:pic>
    </p:spTree>
    <p:extLst>
      <p:ext uri="{BB962C8B-B14F-4D97-AF65-F5344CB8AC3E}">
        <p14:creationId xmlns:p14="http://schemas.microsoft.com/office/powerpoint/2010/main" val="122010619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Questions? </a:t>
            </a:r>
            <a:endParaRPr lang="en-GB" dirty="0"/>
          </a:p>
        </p:txBody>
      </p:sp>
      <p:sp>
        <p:nvSpPr>
          <p:cNvPr id="5" name="Content Placeholder 4"/>
          <p:cNvSpPr>
            <a:spLocks noGrp="1"/>
          </p:cNvSpPr>
          <p:nvPr>
            <p:ph idx="1"/>
          </p:nvPr>
        </p:nvSpPr>
        <p:spPr/>
        <p:txBody>
          <a:bodyPr>
            <a:normAutofit fontScale="92500" lnSpcReduction="10000"/>
          </a:bodyPr>
          <a:lstStyle/>
          <a:p>
            <a:pPr marL="0" indent="0">
              <a:buNone/>
            </a:pPr>
            <a:endParaRPr lang="en-GB" dirty="0" smtClean="0"/>
          </a:p>
          <a:p>
            <a:pPr marL="0" indent="0">
              <a:buNone/>
            </a:pPr>
            <a:endParaRPr lang="en-GB" dirty="0"/>
          </a:p>
          <a:p>
            <a:pPr marL="0" indent="0">
              <a:buNone/>
            </a:pPr>
            <a:endParaRPr lang="en-GB" dirty="0" smtClean="0"/>
          </a:p>
          <a:p>
            <a:pPr marL="0" indent="0">
              <a:buNone/>
            </a:pPr>
            <a:endParaRPr lang="en-GB" dirty="0"/>
          </a:p>
          <a:p>
            <a:pPr marL="0" indent="0" algn="ctr">
              <a:buNone/>
            </a:pPr>
            <a:r>
              <a:rPr lang="en-GB" dirty="0" smtClean="0">
                <a:hlinkClick r:id="rId3"/>
              </a:rPr>
              <a:t>imperialplus@imperial.ac.uk</a:t>
            </a:r>
            <a:r>
              <a:rPr lang="en-GB" dirty="0" smtClean="0"/>
              <a:t> </a:t>
            </a:r>
          </a:p>
          <a:p>
            <a:pPr marL="0" indent="0" algn="ctr">
              <a:buNone/>
            </a:pPr>
            <a:endParaRPr lang="en-GB" dirty="0" smtClean="0">
              <a:hlinkClick r:id="rId3"/>
            </a:endParaRPr>
          </a:p>
          <a:p>
            <a:pPr marL="0" indent="0" algn="ctr">
              <a:buNone/>
            </a:pPr>
            <a:endParaRPr lang="en-GB" dirty="0">
              <a:hlinkClick r:id="rId3"/>
            </a:endParaRPr>
          </a:p>
          <a:p>
            <a:pPr marL="0" indent="0" algn="ctr">
              <a:buNone/>
            </a:pPr>
            <a:endParaRPr lang="en-GB" dirty="0" smtClean="0">
              <a:hlinkClick r:id="rId3"/>
            </a:endParaRPr>
          </a:p>
          <a:p>
            <a:pPr marL="0" indent="0" algn="ctr">
              <a:buNone/>
            </a:pPr>
            <a:endParaRPr lang="en-GB" dirty="0">
              <a:hlinkClick r:id="rId3"/>
            </a:endParaRPr>
          </a:p>
          <a:p>
            <a:pPr marL="0" indent="0" algn="ctr">
              <a:buNone/>
            </a:pPr>
            <a:r>
              <a:rPr lang="en-GB" dirty="0" smtClean="0">
                <a:hlinkClick r:id="rId4"/>
              </a:rPr>
              <a:t>volunteering@imperial.ac.uk</a:t>
            </a:r>
            <a:r>
              <a:rPr lang="en-GB" dirty="0" smtClean="0"/>
              <a:t> </a:t>
            </a:r>
            <a:endParaRPr lang="en-GB" dirty="0"/>
          </a:p>
        </p:txBody>
      </p:sp>
      <p:pic>
        <p:nvPicPr>
          <p:cNvPr id="6" name="Content Placeholder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8332" y="905616"/>
            <a:ext cx="3742646" cy="85174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2696" y="2589709"/>
            <a:ext cx="3935730" cy="1184201"/>
          </a:xfrm>
          <a:prstGeom prst="rect">
            <a:avLst/>
          </a:prstGeom>
        </p:spPr>
      </p:pic>
    </p:spTree>
    <p:extLst>
      <p:ext uri="{BB962C8B-B14F-4D97-AF65-F5344CB8AC3E}">
        <p14:creationId xmlns:p14="http://schemas.microsoft.com/office/powerpoint/2010/main" val="74794847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RSA Video</a:t>
            </a:r>
            <a:endParaRPr lang="en-GB" dirty="0"/>
          </a:p>
        </p:txBody>
      </p:sp>
      <p:sp>
        <p:nvSpPr>
          <p:cNvPr id="3" name="Content Placeholder 2"/>
          <p:cNvSpPr>
            <a:spLocks noGrp="1"/>
          </p:cNvSpPr>
          <p:nvPr>
            <p:ph idx="1"/>
          </p:nvPr>
        </p:nvSpPr>
        <p:spPr/>
        <p:txBody>
          <a:bodyPr/>
          <a:lstStyle/>
          <a:p>
            <a:r>
              <a:rPr lang="en-GB" dirty="0">
                <a:hlinkClick r:id="rId2"/>
              </a:rPr>
              <a:t>https://</a:t>
            </a:r>
            <a:r>
              <a:rPr lang="en-GB" dirty="0" smtClean="0">
                <a:hlinkClick r:id="rId2"/>
              </a:rPr>
              <a:t>www.youtube.com/watch?v=KDhhIghXxfo&amp;index=7&amp;list=PLMo9vqiZPs0RQa_kypIS3tchANZa-MJGO</a:t>
            </a:r>
            <a:endParaRPr lang="en-GB" dirty="0" smtClean="0"/>
          </a:p>
          <a:p>
            <a:pPr marL="0" indent="0">
              <a:buNone/>
            </a:pPr>
            <a:endParaRPr lang="en-GB" dirty="0"/>
          </a:p>
        </p:txBody>
      </p:sp>
    </p:spTree>
    <p:extLst>
      <p:ext uri="{BB962C8B-B14F-4D97-AF65-F5344CB8AC3E}">
        <p14:creationId xmlns:p14="http://schemas.microsoft.com/office/powerpoint/2010/main" val="112024946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ln>
            <a:noFill/>
          </a:ln>
        </p:spPr>
        <p:txBody>
          <a:bodyPr>
            <a:noAutofit/>
          </a:bodyPr>
          <a:lstStyle/>
          <a:p>
            <a:pPr eaLnBrk="1" hangingPunct="1">
              <a:defRPr/>
            </a:pPr>
            <a:r>
              <a:rPr lang="en-GB" sz="6600" dirty="0" smtClean="0">
                <a:solidFill>
                  <a:srgbClr val="EC008C"/>
                </a:solidFill>
              </a:rPr>
              <a:t>Any questions for us?</a:t>
            </a:r>
            <a:endParaRPr lang="en-GB" sz="7200" dirty="0">
              <a:solidFill>
                <a:srgbClr val="EC008C"/>
              </a:solidFill>
            </a:endParaRPr>
          </a:p>
        </p:txBody>
      </p:sp>
    </p:spTree>
    <p:extLst>
      <p:ext uri="{BB962C8B-B14F-4D97-AF65-F5344CB8AC3E}">
        <p14:creationId xmlns:p14="http://schemas.microsoft.com/office/powerpoint/2010/main" val="336903051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ln>
            <a:noFill/>
          </a:ln>
        </p:spPr>
        <p:txBody>
          <a:bodyPr>
            <a:noAutofit/>
          </a:bodyPr>
          <a:lstStyle/>
          <a:p>
            <a:pPr eaLnBrk="1" hangingPunct="1">
              <a:defRPr/>
            </a:pPr>
            <a:r>
              <a:rPr lang="en-GB" sz="5400" dirty="0" smtClean="0">
                <a:solidFill>
                  <a:srgbClr val="EC008C"/>
                </a:solidFill>
              </a:rPr>
              <a:t>Please fill an evaluation form and leave it with one of the speakers</a:t>
            </a:r>
            <a:endParaRPr lang="en-GB" sz="6000" dirty="0">
              <a:solidFill>
                <a:srgbClr val="EC008C"/>
              </a:solidFill>
            </a:endParaRPr>
          </a:p>
        </p:txBody>
      </p:sp>
    </p:spTree>
    <p:extLst>
      <p:ext uri="{BB962C8B-B14F-4D97-AF65-F5344CB8AC3E}">
        <p14:creationId xmlns:p14="http://schemas.microsoft.com/office/powerpoint/2010/main" val="70331162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47952"/>
            <a:ext cx="7772400" cy="1683462"/>
          </a:xfrm>
          <a:ln>
            <a:noFill/>
          </a:ln>
        </p:spPr>
        <p:txBody>
          <a:bodyPr>
            <a:noAutofit/>
          </a:bodyPr>
          <a:lstStyle/>
          <a:p>
            <a:pPr eaLnBrk="1" hangingPunct="1">
              <a:defRPr/>
            </a:pPr>
            <a:r>
              <a:rPr lang="en-GB" sz="4800" dirty="0" smtClean="0">
                <a:solidFill>
                  <a:srgbClr val="EC008C"/>
                </a:solidFill>
              </a:rPr>
              <a:t>Thanks for coming, and have a great year!</a:t>
            </a:r>
            <a:br>
              <a:rPr lang="en-GB" sz="4800" dirty="0" smtClean="0">
                <a:solidFill>
                  <a:srgbClr val="EC008C"/>
                </a:solidFill>
              </a:rPr>
            </a:br>
            <a:r>
              <a:rPr lang="en-GB" sz="4800" dirty="0" smtClean="0">
                <a:solidFill>
                  <a:srgbClr val="EC008C"/>
                </a:solidFill>
              </a:rPr>
              <a:t/>
            </a:r>
            <a:br>
              <a:rPr lang="en-GB" sz="4800" dirty="0" smtClean="0">
                <a:solidFill>
                  <a:srgbClr val="EC008C"/>
                </a:solidFill>
              </a:rPr>
            </a:br>
            <a:endParaRPr lang="en-GB" sz="5400" dirty="0">
              <a:solidFill>
                <a:srgbClr val="EC008C"/>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2688" y="2144101"/>
            <a:ext cx="3296016" cy="2684080"/>
          </a:xfrm>
          <a:prstGeom prst="rect">
            <a:avLst/>
          </a:prstGeom>
        </p:spPr>
      </p:pic>
    </p:spTree>
    <p:extLst>
      <p:ext uri="{BB962C8B-B14F-4D97-AF65-F5344CB8AC3E}">
        <p14:creationId xmlns:p14="http://schemas.microsoft.com/office/powerpoint/2010/main" val="13309056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92772"/>
            <a:ext cx="7772400" cy="2963918"/>
          </a:xfrm>
          <a:ln>
            <a:noFill/>
          </a:ln>
        </p:spPr>
        <p:txBody>
          <a:bodyPr>
            <a:normAutofit fontScale="90000"/>
          </a:bodyPr>
          <a:lstStyle/>
          <a:p>
            <a:r>
              <a:rPr lang="en-GB" dirty="0" smtClean="0">
                <a:solidFill>
                  <a:srgbClr val="EC008C"/>
                </a:solidFill>
              </a:rPr>
              <a:t>“I </a:t>
            </a:r>
            <a:r>
              <a:rPr lang="en-GB" dirty="0">
                <a:solidFill>
                  <a:srgbClr val="EC008C"/>
                </a:solidFill>
              </a:rPr>
              <a:t>aspire to voice your concerns vehemently at every student-staff meeting and build on the good work done by last year's </a:t>
            </a:r>
            <a:r>
              <a:rPr lang="en-GB" dirty="0" smtClean="0">
                <a:solidFill>
                  <a:srgbClr val="EC008C"/>
                </a:solidFill>
              </a:rPr>
              <a:t>representatives” </a:t>
            </a:r>
            <a:br>
              <a:rPr lang="en-GB" dirty="0" smtClean="0">
                <a:solidFill>
                  <a:srgbClr val="EC008C"/>
                </a:solidFill>
              </a:rPr>
            </a:br>
            <a:r>
              <a:rPr lang="en-GB" dirty="0">
                <a:solidFill>
                  <a:srgbClr val="EC008C"/>
                </a:solidFill>
              </a:rPr>
              <a:t/>
            </a:r>
            <a:br>
              <a:rPr lang="en-GB" dirty="0">
                <a:solidFill>
                  <a:srgbClr val="EC008C"/>
                </a:solidFill>
              </a:rPr>
            </a:br>
            <a:r>
              <a:rPr lang="en-GB" sz="2700" i="1" dirty="0" smtClean="0">
                <a:solidFill>
                  <a:srgbClr val="EC008C"/>
                </a:solidFill>
              </a:rPr>
              <a:t>- EEE Year Two candidate</a:t>
            </a:r>
            <a:endParaRPr lang="en-GB" sz="2700" i="1" dirty="0">
              <a:solidFill>
                <a:srgbClr val="EC008C"/>
              </a:solidFill>
            </a:endParaRPr>
          </a:p>
        </p:txBody>
      </p:sp>
    </p:spTree>
    <p:extLst>
      <p:ext uri="{BB962C8B-B14F-4D97-AF65-F5344CB8AC3E}">
        <p14:creationId xmlns:p14="http://schemas.microsoft.com/office/powerpoint/2010/main" val="15067902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92772"/>
            <a:ext cx="7772400" cy="2963918"/>
          </a:xfrm>
          <a:ln>
            <a:noFill/>
          </a:ln>
        </p:spPr>
        <p:txBody>
          <a:bodyPr>
            <a:normAutofit fontScale="90000"/>
          </a:bodyPr>
          <a:lstStyle/>
          <a:p>
            <a:r>
              <a:rPr lang="en-GB" dirty="0" smtClean="0">
                <a:solidFill>
                  <a:srgbClr val="EC008C"/>
                </a:solidFill>
              </a:rPr>
              <a:t>“</a:t>
            </a:r>
            <a:r>
              <a:rPr lang="en-GB" dirty="0" err="1" smtClean="0">
                <a:solidFill>
                  <a:srgbClr val="EC008C"/>
                </a:solidFill>
              </a:rPr>
              <a:t>Freshers</a:t>
            </a:r>
            <a:r>
              <a:rPr lang="en-GB" dirty="0" smtClean="0">
                <a:solidFill>
                  <a:srgbClr val="EC008C"/>
                </a:solidFill>
              </a:rPr>
              <a:t>, your </a:t>
            </a:r>
            <a:r>
              <a:rPr lang="en-GB" dirty="0" err="1" smtClean="0">
                <a:solidFill>
                  <a:srgbClr val="EC008C"/>
                </a:solidFill>
              </a:rPr>
              <a:t>Uni</a:t>
            </a:r>
            <a:r>
              <a:rPr lang="en-GB" dirty="0" smtClean="0">
                <a:solidFill>
                  <a:srgbClr val="EC008C"/>
                </a:solidFill>
              </a:rPr>
              <a:t> needs you!</a:t>
            </a:r>
            <a:br>
              <a:rPr lang="en-GB" dirty="0" smtClean="0">
                <a:solidFill>
                  <a:srgbClr val="EC008C"/>
                </a:solidFill>
              </a:rPr>
            </a:br>
            <a:r>
              <a:rPr lang="en-GB" dirty="0" smtClean="0">
                <a:solidFill>
                  <a:srgbClr val="EC008C"/>
                </a:solidFill>
              </a:rPr>
              <a:t>I will aim to be the voice of the year, getting our needs across to ICSM”</a:t>
            </a:r>
            <a:br>
              <a:rPr lang="en-GB" dirty="0" smtClean="0">
                <a:solidFill>
                  <a:srgbClr val="EC008C"/>
                </a:solidFill>
              </a:rPr>
            </a:br>
            <a:r>
              <a:rPr lang="en-GB" dirty="0" smtClean="0">
                <a:solidFill>
                  <a:srgbClr val="EC008C"/>
                </a:solidFill>
              </a:rPr>
              <a:t/>
            </a:r>
            <a:br>
              <a:rPr lang="en-GB" dirty="0" smtClean="0">
                <a:solidFill>
                  <a:srgbClr val="EC008C"/>
                </a:solidFill>
              </a:rPr>
            </a:br>
            <a:r>
              <a:rPr lang="en-GB" sz="2700" i="1" dirty="0" smtClean="0">
                <a:solidFill>
                  <a:srgbClr val="EC008C"/>
                </a:solidFill>
              </a:rPr>
              <a:t>- Medicine Year One candidate</a:t>
            </a:r>
            <a:endParaRPr lang="en-GB" sz="2700" i="1" dirty="0">
              <a:solidFill>
                <a:srgbClr val="EC008C"/>
              </a:solidFill>
            </a:endParaRPr>
          </a:p>
        </p:txBody>
      </p:sp>
    </p:spTree>
    <p:extLst>
      <p:ext uri="{BB962C8B-B14F-4D97-AF65-F5344CB8AC3E}">
        <p14:creationId xmlns:p14="http://schemas.microsoft.com/office/powerpoint/2010/main" val="2111796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26603" y="114427"/>
            <a:ext cx="7795083" cy="476780"/>
          </a:xfrm>
          <a:ln>
            <a:noFill/>
          </a:ln>
        </p:spPr>
        <p:txBody>
          <a:bodyPr anchor="t" anchorCtr="0">
            <a:noAutofit/>
          </a:bodyPr>
          <a:lstStyle/>
          <a:p>
            <a:pPr algn="l"/>
            <a:r>
              <a:rPr lang="en-US" b="1" spc="-100" dirty="0" smtClean="0">
                <a:solidFill>
                  <a:schemeClr val="bg1"/>
                </a:solidFill>
              </a:rPr>
              <a:t>Academic </a:t>
            </a:r>
            <a:br>
              <a:rPr lang="en-US" b="1" spc="-100" dirty="0" smtClean="0">
                <a:solidFill>
                  <a:schemeClr val="bg1"/>
                </a:solidFill>
              </a:rPr>
            </a:br>
            <a:r>
              <a:rPr lang="en-US" b="1" spc="-100" dirty="0" smtClean="0">
                <a:solidFill>
                  <a:schemeClr val="bg1"/>
                </a:solidFill>
              </a:rPr>
              <a:t>Representatives</a:t>
            </a:r>
            <a:endParaRPr lang="en-US" b="1" spc="-100" dirty="0">
              <a:solidFill>
                <a:schemeClr val="bg1"/>
              </a:solidFill>
            </a:endParaRPr>
          </a:p>
        </p:txBody>
      </p:sp>
      <p:sp>
        <p:nvSpPr>
          <p:cNvPr id="3" name="Title 1"/>
          <p:cNvSpPr>
            <a:spLocks noGrp="1"/>
          </p:cNvSpPr>
          <p:nvPr>
            <p:ph type="ctrTitle" idx="4294967295"/>
          </p:nvPr>
        </p:nvSpPr>
        <p:spPr>
          <a:xfrm>
            <a:off x="129230" y="1307351"/>
            <a:ext cx="7795083" cy="476780"/>
          </a:xfrm>
          <a:ln>
            <a:noFill/>
          </a:ln>
        </p:spPr>
        <p:txBody>
          <a:bodyPr anchor="t" anchorCtr="0">
            <a:noAutofit/>
          </a:bodyPr>
          <a:lstStyle/>
          <a:p>
            <a:pPr algn="l"/>
            <a:r>
              <a:rPr lang="en-US" sz="1800" b="1" spc="-100" dirty="0" smtClean="0">
                <a:solidFill>
                  <a:schemeClr val="bg1"/>
                </a:solidFill>
              </a:rPr>
              <a:t>Training </a:t>
            </a:r>
            <a:r>
              <a:rPr lang="en-US" sz="1800" spc="-100" dirty="0" smtClean="0">
                <a:solidFill>
                  <a:schemeClr val="bg1"/>
                </a:solidFill>
              </a:rPr>
              <a:t>2014/15</a:t>
            </a:r>
            <a:endParaRPr lang="en-US" sz="1800" b="1" spc="-100" dirty="0">
              <a:solidFill>
                <a:schemeClr val="bg1"/>
              </a:solidFill>
            </a:endParaRPr>
          </a:p>
        </p:txBody>
      </p:sp>
    </p:spTree>
    <p:extLst>
      <p:ext uri="{BB962C8B-B14F-4D97-AF65-F5344CB8AC3E}">
        <p14:creationId xmlns:p14="http://schemas.microsoft.com/office/powerpoint/2010/main" val="14220285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lstStyle/>
          <a:p>
            <a:r>
              <a:rPr lang="en-GB" dirty="0" smtClean="0"/>
              <a:t>Pascal loose</a:t>
            </a:r>
            <a:endParaRPr lang="en-GB" dirty="0"/>
          </a:p>
        </p:txBody>
      </p:sp>
      <p:sp>
        <p:nvSpPr>
          <p:cNvPr id="3" name="Text Placeholder 2"/>
          <p:cNvSpPr>
            <a:spLocks noGrp="1"/>
          </p:cNvSpPr>
          <p:nvPr>
            <p:ph type="body" idx="1"/>
          </p:nvPr>
        </p:nvSpPr>
        <p:spPr/>
        <p:txBody>
          <a:bodyPr/>
          <a:lstStyle/>
          <a:p>
            <a:r>
              <a:rPr lang="en-GB" dirty="0" smtClean="0"/>
              <a:t>Deputy President (Education)</a:t>
            </a:r>
            <a:endParaRPr lang="en-GB" dirty="0"/>
          </a:p>
        </p:txBody>
      </p:sp>
      <p:pic>
        <p:nvPicPr>
          <p:cNvPr id="1026" name="Picture 2" descr="\\icfs12.cc.ic.ac.uk\group\unionmarketing\Pictures\2014\Sabbs\Solo shots\Pascal_Mid.jpg"/>
          <p:cNvPicPr>
            <a:picLocks noChangeAspect="1" noChangeArrowheads="1"/>
          </p:cNvPicPr>
          <p:nvPr/>
        </p:nvPicPr>
        <p:blipFill rotWithShape="1">
          <a:blip r:embed="rId2">
            <a:extLst>
              <a:ext uri="{28A0092B-C50C-407E-A947-70E740481C1C}">
                <a14:useLocalDpi xmlns:a14="http://schemas.microsoft.com/office/drawing/2010/main" val="0"/>
              </a:ext>
            </a:extLst>
          </a:blip>
          <a:srcRect l="31083" r="27777"/>
          <a:stretch/>
        </p:blipFill>
        <p:spPr bwMode="auto">
          <a:xfrm>
            <a:off x="4792718" y="942123"/>
            <a:ext cx="2766848" cy="4483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555078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5230</TotalTime>
  <Words>1954</Words>
  <Application>Microsoft Office PowerPoint</Application>
  <PresentationFormat>On-screen Show (16:9)</PresentationFormat>
  <Paragraphs>309</Paragraphs>
  <Slides>58</Slides>
  <Notes>34</Notes>
  <HiddenSlides>0</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Office Theme</vt:lpstr>
      <vt:lpstr>Academic  Representatives</vt:lpstr>
      <vt:lpstr>“A good representative is, first of all, a good listener”   - Mathematics Year One candidate</vt:lpstr>
      <vt:lpstr>“I want to make sure I am one of the team who will stand and deliver to ensure the best academic teaching for us all”  - Medicine Year One candidate</vt:lpstr>
      <vt:lpstr>“I will be dedicated to a 4 point agenda centred around communication links between staff and students:  -Give you unparalleled access to decision makers in department.  -Reach out to the unheard voices of the department and make your voices heard.  -Open the doors necessary to facilitate useful dialogue between members of staff and students.  -Work at all costs to make us all (staff and students) feel like winners when decisions are reached.”  - EEE Year One candidate</vt:lpstr>
      <vt:lpstr>“It will be my aim to increase transparency between the teaching staff and the students, in order to facilitate communication between the two”  - EEE Year Three candidate</vt:lpstr>
      <vt:lpstr>“I aspire to voice your concerns vehemently at every student-staff meeting and build on the good work done by last year's representatives”   - EEE Year Two candidate</vt:lpstr>
      <vt:lpstr>“Freshers, your Uni needs you! I will aim to be the voice of the year, getting our needs across to ICSM”  - Medicine Year One candidate</vt:lpstr>
      <vt:lpstr>Academic  Representatives</vt:lpstr>
      <vt:lpstr>Pascal loose</vt:lpstr>
      <vt:lpstr>Today’s Learning Objectives</vt:lpstr>
      <vt:lpstr>DEBRA HUMPHRIS</vt:lpstr>
      <vt:lpstr>What is the Academic Representation Network?</vt:lpstr>
      <vt:lpstr>What is the Academic Representation Network?</vt:lpstr>
      <vt:lpstr>What is the Academic Representation Network?</vt:lpstr>
      <vt:lpstr>How to be an effective rep</vt:lpstr>
      <vt:lpstr>The five rs</vt:lpstr>
      <vt:lpstr>STEP ONE: RECEIVE</vt:lpstr>
      <vt:lpstr>STEP TWO: RESEARCH</vt:lpstr>
      <vt:lpstr>STEP THREE: REPRESENT</vt:lpstr>
      <vt:lpstr>STEP FOUR: RECORD</vt:lpstr>
      <vt:lpstr>STEP FIVE: REPORT</vt:lpstr>
      <vt:lpstr>SSCs (Staff – student committees)</vt:lpstr>
      <vt:lpstr>Student Consultation Framework imperialcollegeunion.org/consultation</vt:lpstr>
      <vt:lpstr>Making change &amp; KEY EVENTS</vt:lpstr>
      <vt:lpstr>Your Role In Making Change</vt:lpstr>
      <vt:lpstr>Examples of changes</vt:lpstr>
      <vt:lpstr>Communicating is Key!</vt:lpstr>
      <vt:lpstr>Rep Week</vt:lpstr>
      <vt:lpstr>Where do Year Reps fit in?</vt:lpstr>
      <vt:lpstr>Representation Conference</vt:lpstr>
      <vt:lpstr>Representation Conference</vt:lpstr>
      <vt:lpstr>Student Academic Choice Awards</vt:lpstr>
      <vt:lpstr>Student Academic Choice Awards</vt:lpstr>
      <vt:lpstr>What do Year Reps have to do with the SACAs?</vt:lpstr>
      <vt:lpstr>PASTORAL CARE &amp; confidentiality</vt:lpstr>
      <vt:lpstr>Key points</vt:lpstr>
      <vt:lpstr>“I think I might be dyslexic… what do I do?”</vt:lpstr>
      <vt:lpstr>“The workload is too much and I’m finding it hard to cope”</vt:lpstr>
      <vt:lpstr>“English isn’t my first language and I find it hard to write in the correct academic style”</vt:lpstr>
      <vt:lpstr>“I want to appeal against my exam marks”</vt:lpstr>
      <vt:lpstr>Confidentiality</vt:lpstr>
      <vt:lpstr>Imperial plus</vt:lpstr>
      <vt:lpstr>Key things to remember </vt:lpstr>
      <vt:lpstr>Why Register? </vt:lpstr>
      <vt:lpstr>Imperial Plus  </vt:lpstr>
      <vt:lpstr>Imperial Plus: key skills </vt:lpstr>
      <vt:lpstr>Imperial Plus Volunteer Certificate </vt:lpstr>
      <vt:lpstr>Imperial Plus Volunteer Accreditation </vt:lpstr>
      <vt:lpstr>Rep Volunteer Hours </vt:lpstr>
      <vt:lpstr>Imperial Plus Volunteer Qualification </vt:lpstr>
      <vt:lpstr>Imperial Plus: Year One </vt:lpstr>
      <vt:lpstr>Imperial Plus Registration  </vt:lpstr>
      <vt:lpstr>Community Connections </vt:lpstr>
      <vt:lpstr>Questions? </vt:lpstr>
      <vt:lpstr>RSA Video</vt:lpstr>
      <vt:lpstr>Any questions for us?</vt:lpstr>
      <vt:lpstr>Please fill an evaluation form and leave it with one of the speakers</vt:lpstr>
      <vt:lpstr>Thanks for coming, and have a great year!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Title Here</dc:title>
  <dc:creator>Alex Mckee</dc:creator>
  <cp:lastModifiedBy>Andrew Keenan</cp:lastModifiedBy>
  <cp:revision>32</cp:revision>
  <cp:lastPrinted>2014-11-03T13:41:05Z</cp:lastPrinted>
  <dcterms:created xsi:type="dcterms:W3CDTF">2013-11-26T11:27:16Z</dcterms:created>
  <dcterms:modified xsi:type="dcterms:W3CDTF">2014-11-03T16:51:42Z</dcterms:modified>
</cp:coreProperties>
</file>