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79" r:id="rId5"/>
    <p:sldId id="282" r:id="rId6"/>
    <p:sldId id="301" r:id="rId7"/>
    <p:sldId id="296" r:id="rId8"/>
    <p:sldId id="292" r:id="rId9"/>
    <p:sldId id="294" r:id="rId10"/>
    <p:sldId id="293" r:id="rId11"/>
    <p:sldId id="295" r:id="rId12"/>
    <p:sldId id="302" r:id="rId13"/>
    <p:sldId id="303" r:id="rId14"/>
    <p:sldId id="304" r:id="rId15"/>
    <p:sldId id="306" r:id="rId16"/>
    <p:sldId id="305" r:id="rId17"/>
    <p:sldId id="307" r:id="rId18"/>
    <p:sldId id="308" r:id="rId19"/>
    <p:sldId id="299" r:id="rId20"/>
    <p:sldId id="300" r:id="rId21"/>
    <p:sldId id="297" r:id="rId22"/>
    <p:sldId id="298" r:id="rId23"/>
    <p:sldId id="278" r:id="rId24"/>
    <p:sldId id="271" r:id="rId25"/>
  </p:sldIdLst>
  <p:sldSz cx="9144000" cy="6858000" type="screen4x3"/>
  <p:notesSz cx="6808788" cy="9940925"/>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59E"/>
    <a:srgbClr val="E6E6E6"/>
    <a:srgbClr val="EC008C"/>
    <a:srgbClr val="CC006A"/>
    <a:srgbClr val="CF00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75"/>
  </p:normalViewPr>
  <p:slideViewPr>
    <p:cSldViewPr snapToGrid="0">
      <p:cViewPr varScale="1">
        <p:scale>
          <a:sx n="82" d="100"/>
          <a:sy n="82" d="100"/>
        </p:scale>
        <p:origin x="114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9" y="0"/>
            <a:ext cx="2950475" cy="497046"/>
          </a:xfrm>
          <a:prstGeom prst="rect">
            <a:avLst/>
          </a:prstGeom>
        </p:spPr>
        <p:txBody>
          <a:bodyPr vert="horz" lIns="91577" tIns="45789" rIns="91577" bIns="45789" rtlCol="0"/>
          <a:lstStyle>
            <a:lvl1pPr algn="r">
              <a:defRPr sz="1200"/>
            </a:lvl1pPr>
          </a:lstStyle>
          <a:p>
            <a:fld id="{F0ABE281-43F3-4C43-BE60-32C3EEDB02F8}" type="datetimeFigureOut">
              <a:rPr lang="en-GB" smtClean="0"/>
              <a:t>04/03/2020</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577" tIns="45789" rIns="91577" bIns="45789" rtlCol="0" anchor="b"/>
          <a:lstStyle>
            <a:lvl1pPr algn="r">
              <a:defRPr sz="1200"/>
            </a:lvl1pPr>
          </a:lstStyle>
          <a:p>
            <a:fld id="{B2B04A0F-E27C-4004-8922-F75AE3473E7F}" type="slidenum">
              <a:rPr lang="en-GB" smtClean="0"/>
              <a:t>‹#›</a:t>
            </a:fld>
            <a:endParaRPr lang="en-GB"/>
          </a:p>
        </p:txBody>
      </p:sp>
    </p:spTree>
    <p:extLst>
      <p:ext uri="{BB962C8B-B14F-4D97-AF65-F5344CB8AC3E}">
        <p14:creationId xmlns:p14="http://schemas.microsoft.com/office/powerpoint/2010/main" val="389633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8C6EC8DA-56C5-440C-BF2B-37BB26A22098}"/>
              </a:ext>
            </a:extLst>
          </p:cNvPr>
          <p:cNvSpPr>
            <a:spLocks noGrp="1" noRot="1" noChangeAspect="1" noChangeArrowheads="1" noTextEdit="1"/>
          </p:cNvSpPr>
          <p:nvPr>
            <p:ph type="sldImg"/>
          </p:nvPr>
        </p:nvSpPr>
        <p:spPr>
          <a:solidFill>
            <a:srgbClr val="FFFFFF"/>
          </a:solidFill>
          <a:ln/>
        </p:spPr>
      </p:sp>
      <p:sp>
        <p:nvSpPr>
          <p:cNvPr id="51203" name="Rectangle 2">
            <a:extLst>
              <a:ext uri="{FF2B5EF4-FFF2-40B4-BE49-F238E27FC236}">
                <a16:creationId xmlns:a16="http://schemas.microsoft.com/office/drawing/2014/main" id="{E1C1BDF7-6D4C-412E-97BB-327E0B7DA8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itchFamily="-84" charset="0"/>
              </a:rPr>
              <a:t>Here are top ten tips to running a successful campaign – these can also be found in The Leadership Elections Candidates’ Pack.</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Design some eye-catching posters: Posters are an essential part of a campaign. There’s going to be plenty of them, so make sure yours stand out.</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Create strong, original policies: This one definitely goes without saying. It’s easy to say you’re going to completely overhaul the Union, but that’s not necessarily possible or even realistic. Think where you can improve something, how you can do it and whether the electorate is going to take the policy seriously.</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Demonstrate your experience: If you’ve been a club captain or sat on one of the Union’s Executive Committees, promote this to your advantage.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Use social networking and construct a website or blog: Facebook and Twitter are great ways of extending your campaign message. (See Social media rules further along in the Candidates’ Pack).</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Come up with an imaginative slogan: A witty slogan captures people’s imagination and sticks in their mind.</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Make speeches in lecture theatres: Giving a quick shout-out to a lecture theatre is a daunting prospect, but a deeply rewarding way of canvassing hundreds of voters at once. You might even receive an applause!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Hand out freebies and use costumes and placards: People might not remember your policies, but they’ll remember your face if you give them a free sweet or two, or dress-up as a gorilla.</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Get friends to campaign for you: Get your buddies on the campaign trail to speak to as many members of the electorate as possible.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Talk to people: Take the time to explain your policies to people and why you’re the right person for the role. Answer their questions successfully and there’s a good chance they’ll head off to tell their friends to vote for you as well.</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Be inventive!: Aside from the freshers, many people will have heard all the usual campaign spiels before. Come up with a unique, original campaign to capture those jaded minds.</a:t>
            </a:r>
            <a:endParaRPr lang="en-GB" altLang="en-US">
              <a:latin typeface="Gill Sans" pitchFamily="-84" charset="0"/>
            </a:endParaRPr>
          </a:p>
        </p:txBody>
      </p:sp>
    </p:spTree>
    <p:extLst>
      <p:ext uri="{BB962C8B-B14F-4D97-AF65-F5344CB8AC3E}">
        <p14:creationId xmlns:p14="http://schemas.microsoft.com/office/powerpoint/2010/main" val="338870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B04A0F-E27C-4004-8922-F75AE3473E7F}" type="slidenum">
              <a:rPr lang="en-GB" smtClean="0"/>
              <a:t>20</a:t>
            </a:fld>
            <a:endParaRPr lang="en-GB"/>
          </a:p>
        </p:txBody>
      </p:sp>
    </p:spTree>
    <p:extLst>
      <p:ext uri="{BB962C8B-B14F-4D97-AF65-F5344CB8AC3E}">
        <p14:creationId xmlns:p14="http://schemas.microsoft.com/office/powerpoint/2010/main" val="404991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Noon on Friday 14 March is the finish</a:t>
            </a:r>
            <a:r>
              <a:rPr lang="en-GB" baseline="0"/>
              <a:t> line. Campaign hard, campaign well, campaign fairly. </a:t>
            </a:r>
          </a:p>
          <a:p>
            <a:endParaRPr lang="en-GB" baseline="0"/>
          </a:p>
          <a:p>
            <a:r>
              <a:rPr lang="en-GB" baseline="0"/>
              <a:t>Keep an even keel. It is easy to mentally retreat and sink into a bunker, firing off complaints and getting bitter about your opponents. Schedule breaks and make sure you have friends ready for the evening of the 14</a:t>
            </a:r>
            <a:r>
              <a:rPr lang="en-GB" baseline="30000"/>
              <a:t>th</a:t>
            </a:r>
            <a:r>
              <a:rPr lang="en-GB" baseline="0"/>
              <a:t>. </a:t>
            </a:r>
          </a:p>
          <a:p>
            <a:endParaRPr lang="en-GB" baseline="0"/>
          </a:p>
          <a:p>
            <a:r>
              <a:rPr lang="en-GB" baseline="0"/>
              <a:t>Campaigning is fun and a rare experience. Once you’ve done it once, you will get a taste for it. It’s going to be an adventurous few weeks, and I look forward to working with you all during the Big Elections.</a:t>
            </a:r>
          </a:p>
          <a:p>
            <a:endParaRPr lang="en-GB" baseline="0"/>
          </a:p>
          <a:p>
            <a:r>
              <a:rPr lang="en-GB" baseline="0"/>
              <a:t>Good luck!</a:t>
            </a:r>
            <a:endParaRPr lang="en-GB"/>
          </a:p>
        </p:txBody>
      </p:sp>
      <p:sp>
        <p:nvSpPr>
          <p:cNvPr id="4" name="Slide Number Placeholder 3"/>
          <p:cNvSpPr>
            <a:spLocks noGrp="1"/>
          </p:cNvSpPr>
          <p:nvPr>
            <p:ph type="sldNum" sz="quarter" idx="10"/>
          </p:nvPr>
        </p:nvSpPr>
        <p:spPr/>
        <p:txBody>
          <a:bodyPr/>
          <a:lstStyle/>
          <a:p>
            <a:fld id="{B2B04A0F-E27C-4004-8922-F75AE3473E7F}" type="slidenum">
              <a:rPr lang="en-GB" smtClean="0"/>
              <a:t>21</a:t>
            </a:fld>
            <a:endParaRPr lang="en-GB"/>
          </a:p>
        </p:txBody>
      </p:sp>
    </p:spTree>
    <p:extLst>
      <p:ext uri="{BB962C8B-B14F-4D97-AF65-F5344CB8AC3E}">
        <p14:creationId xmlns:p14="http://schemas.microsoft.com/office/powerpoint/2010/main" val="222612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10544"/>
          <a:stretch/>
        </p:blipFill>
        <p:spPr>
          <a:xfrm>
            <a:off x="-59532" y="-13230"/>
            <a:ext cx="10173943" cy="7652384"/>
          </a:xfrm>
          <a:prstGeom prst="rect">
            <a:avLst/>
          </a:prstGeom>
        </p:spPr>
      </p:pic>
      <p:sp>
        <p:nvSpPr>
          <p:cNvPr id="8" name="Title 1"/>
          <p:cNvSpPr>
            <a:spLocks noGrp="1"/>
          </p:cNvSpPr>
          <p:nvPr>
            <p:ph type="ctrTitle" idx="4294967295"/>
          </p:nvPr>
        </p:nvSpPr>
        <p:spPr>
          <a:xfrm>
            <a:off x="235999" y="-98797"/>
            <a:ext cx="7772400" cy="1470025"/>
          </a:xfrm>
        </p:spPr>
        <p:txBody>
          <a:bodyPr/>
          <a:lstStyle/>
          <a:p>
            <a:pPr algn="l"/>
            <a:r>
              <a:rPr lang="en-US" b="1" spc="-100">
                <a:solidFill>
                  <a:schemeClr val="bg1"/>
                </a:solidFill>
              </a:rPr>
              <a:t>Main Title Here</a:t>
            </a:r>
          </a:p>
        </p:txBody>
      </p:sp>
      <p:sp>
        <p:nvSpPr>
          <p:cNvPr id="9" name="Title 1"/>
          <p:cNvSpPr txBox="1">
            <a:spLocks/>
          </p:cNvSpPr>
          <p:nvPr userDrawn="1"/>
        </p:nvSpPr>
        <p:spPr>
          <a:xfrm>
            <a:off x="235999" y="398900"/>
            <a:ext cx="7772400"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chemeClr val="tx1"/>
                </a:solidFill>
                <a:latin typeface="Arial"/>
                <a:ea typeface="+mj-ea"/>
                <a:cs typeface="+mj-cs"/>
              </a:defRPr>
            </a:lvl1pPr>
          </a:lstStyle>
          <a:p>
            <a:r>
              <a:rPr lang="en-US" sz="2800" b="0" spc="0">
                <a:solidFill>
                  <a:schemeClr val="bg1"/>
                </a:solidFill>
              </a:rPr>
              <a:t>Sub title</a:t>
            </a:r>
            <a:r>
              <a:rPr lang="en-US" sz="2800" b="0" spc="0" baseline="0">
                <a:solidFill>
                  <a:schemeClr val="bg1"/>
                </a:solidFill>
              </a:rPr>
              <a:t> or year</a:t>
            </a:r>
            <a:endParaRPr lang="en-US" sz="2800" b="0" spc="0">
              <a:solidFill>
                <a:schemeClr val="bg1"/>
              </a:solidFill>
            </a:endParaRPr>
          </a:p>
        </p:txBody>
      </p:sp>
      <p:pic>
        <p:nvPicPr>
          <p:cNvPr id="10" name="Picture 9"/>
          <p:cNvPicPr>
            <a:picLocks noChangeAspect="1"/>
          </p:cNvPicPr>
          <p:nvPr userDrawn="1"/>
        </p:nvPicPr>
        <p:blipFill>
          <a:blip r:embed="rId3"/>
          <a:stretch>
            <a:fillRect/>
          </a:stretch>
        </p:blipFill>
        <p:spPr>
          <a:xfrm>
            <a:off x="-46305" y="6259405"/>
            <a:ext cx="9333348" cy="914400"/>
          </a:xfrm>
          <a:prstGeom prst="rect">
            <a:avLst/>
          </a:prstGeom>
        </p:spPr>
      </p:pic>
      <p:pic>
        <p:nvPicPr>
          <p:cNvPr id="12" name="Picture 11"/>
          <p:cNvPicPr>
            <a:picLocks noChangeAspect="1"/>
          </p:cNvPicPr>
          <p:nvPr userDrawn="1"/>
        </p:nvPicPr>
        <p:blipFill>
          <a:blip r:embed="rId4"/>
          <a:stretch>
            <a:fillRect/>
          </a:stretch>
        </p:blipFill>
        <p:spPr>
          <a:xfrm>
            <a:off x="137263" y="6367878"/>
            <a:ext cx="2717800" cy="342900"/>
          </a:xfrm>
          <a:prstGeom prst="rect">
            <a:avLst/>
          </a:prstGeom>
        </p:spPr>
      </p:pic>
      <p:pic>
        <p:nvPicPr>
          <p:cNvPr id="13" name="Picture 12" descr="small_BLACK_RG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4403" y="6334572"/>
            <a:ext cx="887214" cy="454322"/>
          </a:xfrm>
          <a:prstGeom prst="rect">
            <a:avLst/>
          </a:prstGeom>
        </p:spPr>
      </p:pic>
    </p:spTree>
    <p:extLst>
      <p:ext uri="{BB962C8B-B14F-4D97-AF65-F5344CB8AC3E}">
        <p14:creationId xmlns:p14="http://schemas.microsoft.com/office/powerpoint/2010/main" val="375764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385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911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0616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885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87300"/>
            <a:ext cx="4038600" cy="501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87300"/>
            <a:ext cx="4038600" cy="501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12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512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98291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95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320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040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g"/><Relationship Id="rId20"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stretch>
            <a:fillRect/>
          </a:stretch>
        </p:blipFill>
        <p:spPr>
          <a:xfrm>
            <a:off x="6771522" y="-463548"/>
            <a:ext cx="2607831" cy="2607831"/>
          </a:xfrm>
          <a:prstGeom prst="rect">
            <a:avLst/>
          </a:prstGeom>
        </p:spPr>
      </p:pic>
      <p:sp>
        <p:nvSpPr>
          <p:cNvPr id="2" name="Title Placeholder 1"/>
          <p:cNvSpPr>
            <a:spLocks noGrp="1"/>
          </p:cNvSpPr>
          <p:nvPr>
            <p:ph type="title"/>
          </p:nvPr>
        </p:nvSpPr>
        <p:spPr>
          <a:xfrm>
            <a:off x="457200" y="274638"/>
            <a:ext cx="8229600" cy="56573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992014"/>
            <a:ext cx="8229600" cy="51341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p:cNvPicPr>
            <a:picLocks noChangeAspect="1"/>
          </p:cNvPicPr>
          <p:nvPr userDrawn="1"/>
        </p:nvPicPr>
        <p:blipFill>
          <a:blip r:embed="rId14"/>
          <a:stretch>
            <a:fillRect/>
          </a:stretch>
        </p:blipFill>
        <p:spPr>
          <a:xfrm>
            <a:off x="-46305" y="6259405"/>
            <a:ext cx="9333348" cy="914400"/>
          </a:xfrm>
          <a:prstGeom prst="rect">
            <a:avLst/>
          </a:prstGeom>
        </p:spPr>
      </p:pic>
      <p:pic>
        <p:nvPicPr>
          <p:cNvPr id="11" name="Picture 10"/>
          <p:cNvPicPr>
            <a:picLocks noChangeAspect="1"/>
          </p:cNvPicPr>
          <p:nvPr userDrawn="1"/>
        </p:nvPicPr>
        <p:blipFill>
          <a:blip r:embed="rId15"/>
          <a:stretch>
            <a:fillRect/>
          </a:stretch>
        </p:blipFill>
        <p:spPr>
          <a:xfrm>
            <a:off x="137263" y="6367878"/>
            <a:ext cx="2717800" cy="342900"/>
          </a:xfrm>
          <a:prstGeom prst="rect">
            <a:avLst/>
          </a:prstGeom>
        </p:spPr>
      </p:pic>
      <p:pic>
        <p:nvPicPr>
          <p:cNvPr id="12" name="Picture 11" descr="small_BLACK_RGB.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74403" y="6334572"/>
            <a:ext cx="887214" cy="454322"/>
          </a:xfrm>
          <a:prstGeom prst="rect">
            <a:avLst/>
          </a:prstGeom>
        </p:spPr>
      </p:pic>
    </p:spTree>
    <p:extLst>
      <p:ext uri="{BB962C8B-B14F-4D97-AF65-F5344CB8AC3E}">
        <p14:creationId xmlns:p14="http://schemas.microsoft.com/office/powerpoint/2010/main" val="359460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EC008C"/>
          </a:solidFill>
          <a:latin typeface="Arial"/>
          <a:ea typeface="+mj-ea"/>
          <a:cs typeface="+mj-cs"/>
        </a:defRPr>
      </a:lvl1pPr>
    </p:titleStyle>
    <p:bodyStyle>
      <a:lvl1pPr marL="342900" indent="-342900" algn="l" defTabSz="457200" rtl="0" eaLnBrk="1" latinLnBrk="0" hangingPunct="1">
        <a:spcBef>
          <a:spcPct val="20000"/>
        </a:spcBef>
        <a:buSzPct val="100000"/>
        <a:buFontTx/>
        <a:buBlip>
          <a:blip r:embed="rId17"/>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18"/>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19"/>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elections@ic.ac.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 y="0"/>
            <a:ext cx="9139996" cy="6858000"/>
          </a:xfrm>
          <a:prstGeom prst="rect">
            <a:avLst/>
          </a:prstGeom>
        </p:spPr>
      </p:pic>
      <p:sp>
        <p:nvSpPr>
          <p:cNvPr id="3" name="Content Placeholder 2"/>
          <p:cNvSpPr>
            <a:spLocks noGrp="1"/>
          </p:cNvSpPr>
          <p:nvPr>
            <p:ph idx="1"/>
          </p:nvPr>
        </p:nvSpPr>
        <p:spPr>
          <a:xfrm>
            <a:off x="1574800" y="12955414"/>
            <a:ext cx="8229600" cy="5134150"/>
          </a:xfrm>
        </p:spPr>
        <p:txBody>
          <a:bodyPr/>
          <a:lstStyle/>
          <a:p>
            <a:endParaRPr lang="en-US"/>
          </a:p>
        </p:txBody>
      </p:sp>
    </p:spTree>
    <p:extLst>
      <p:ext uri="{BB962C8B-B14F-4D97-AF65-F5344CB8AC3E}">
        <p14:creationId xmlns:p14="http://schemas.microsoft.com/office/powerpoint/2010/main" val="314956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fontScale="85000" lnSpcReduction="10000"/>
          </a:bodyPr>
          <a:lstStyle/>
          <a:p>
            <a:r>
              <a:rPr lang="en-GB"/>
              <a:t>Suspension of Campaign:</a:t>
            </a:r>
            <a:br>
              <a:rPr lang="en-GB"/>
            </a:br>
            <a:endParaRPr lang="en-GB"/>
          </a:p>
          <a:p>
            <a:pPr lvl="1"/>
            <a:r>
              <a:rPr lang="en-GB"/>
              <a:t>Subsequent rule break after a warning, multiple breaches even if there was no prior warning, multiple incidences of the same breach.</a:t>
            </a:r>
            <a:br>
              <a:rPr lang="en-GB"/>
            </a:br>
            <a:endParaRPr lang="en-GB"/>
          </a:p>
          <a:p>
            <a:pPr lvl="1"/>
            <a:r>
              <a:rPr lang="en-GB"/>
              <a:t> No </a:t>
            </a:r>
            <a:r>
              <a:rPr lang="en-GB" u="sng"/>
              <a:t>new</a:t>
            </a:r>
            <a:r>
              <a:rPr lang="en-GB"/>
              <a:t> campaign activity of any kind allowed from 12:00 -14:00 at the next voting lunchtime after sanction applied, including but not limited to:</a:t>
            </a:r>
          </a:p>
          <a:p>
            <a:pPr lvl="2" fontAlgn="base"/>
            <a:r>
              <a:rPr lang="en-GB"/>
              <a:t>digital postings  </a:t>
            </a:r>
            <a:endParaRPr lang="en-GB" sz="1400"/>
          </a:p>
          <a:p>
            <a:pPr lvl="2" fontAlgn="base"/>
            <a:r>
              <a:rPr lang="en-GB"/>
              <a:t>printed materials </a:t>
            </a:r>
            <a:endParaRPr lang="en-GB" sz="1400"/>
          </a:p>
          <a:p>
            <a:pPr lvl="2" fontAlgn="base"/>
            <a:r>
              <a:rPr lang="en-GB"/>
              <a:t>events </a:t>
            </a:r>
            <a:endParaRPr lang="en-GB" sz="1400"/>
          </a:p>
          <a:p>
            <a:pPr lvl="2" fontAlgn="base"/>
            <a:r>
              <a:rPr lang="en-GB"/>
              <a:t>face to face activities </a:t>
            </a:r>
            <a:endParaRPr lang="en-GB" sz="1400"/>
          </a:p>
          <a:p>
            <a:pPr lvl="2" fontAlgn="base"/>
            <a:r>
              <a:rPr lang="en-GB"/>
              <a:t>discussions </a:t>
            </a:r>
            <a:endParaRPr lang="en-GB" sz="1400"/>
          </a:p>
          <a:p>
            <a:pPr lvl="1"/>
            <a:endParaRPr lang="en-GB"/>
          </a:p>
          <a:p>
            <a:pPr lvl="1"/>
            <a:r>
              <a:rPr lang="en-GB"/>
              <a:t>Notice of this sanction above your manifesto and your name in the “voting booth” for the duration of the suspension.</a:t>
            </a:r>
          </a:p>
          <a:p>
            <a:pPr lvl="1"/>
            <a:endParaRPr lang="en-GB"/>
          </a:p>
          <a:p>
            <a:pPr lvl="1"/>
            <a:r>
              <a:rPr lang="en-GB"/>
              <a:t>Breach of this sanction is subject to disqualification  </a:t>
            </a:r>
          </a:p>
          <a:p>
            <a:endParaRPr lang="en-GB"/>
          </a:p>
          <a:p>
            <a:pPr lvl="1"/>
            <a:endParaRPr lang="en-GB"/>
          </a:p>
        </p:txBody>
      </p:sp>
    </p:spTree>
    <p:extLst>
      <p:ext uri="{BB962C8B-B14F-4D97-AF65-F5344CB8AC3E}">
        <p14:creationId xmlns:p14="http://schemas.microsoft.com/office/powerpoint/2010/main" val="213995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a:bodyPr>
          <a:lstStyle/>
          <a:p>
            <a:r>
              <a:rPr lang="en-GB"/>
              <a:t>Indefinite Suspension of Campaign pending Decision on Disqualification:</a:t>
            </a:r>
            <a:br>
              <a:rPr lang="en-GB"/>
            </a:br>
            <a:endParaRPr lang="en-GB"/>
          </a:p>
          <a:p>
            <a:pPr lvl="1"/>
            <a:r>
              <a:rPr lang="en-GB"/>
              <a:t>Breach of Suspension of Campaign sanction</a:t>
            </a:r>
          </a:p>
          <a:p>
            <a:pPr lvl="1"/>
            <a:r>
              <a:rPr lang="en-GB"/>
              <a:t>Another rule break after suspension </a:t>
            </a:r>
          </a:p>
          <a:p>
            <a:pPr lvl="1"/>
            <a:r>
              <a:rPr lang="en-GB"/>
              <a:t>Extremely egregious conduct of an illegal nature, or which violates reasonable expectations of decency, brings College, the Union and these elections into disrepute.</a:t>
            </a:r>
            <a:br>
              <a:rPr lang="en-GB"/>
            </a:br>
            <a:endParaRPr lang="en-GB"/>
          </a:p>
          <a:p>
            <a:pPr lvl="1"/>
            <a:r>
              <a:rPr lang="en-GB"/>
              <a:t>All campaign activity should cease for remainder of voting.</a:t>
            </a:r>
          </a:p>
          <a:p>
            <a:pPr lvl="1"/>
            <a:r>
              <a:rPr lang="en-GB"/>
              <a:t>Notice of this sanction will be seen above your manifesto and your name in the “voting booth”.</a:t>
            </a:r>
          </a:p>
          <a:p>
            <a:endParaRPr lang="en-GB"/>
          </a:p>
          <a:p>
            <a:pPr lvl="1"/>
            <a:endParaRPr lang="en-GB"/>
          </a:p>
        </p:txBody>
      </p:sp>
    </p:spTree>
    <p:extLst>
      <p:ext uri="{BB962C8B-B14F-4D97-AF65-F5344CB8AC3E}">
        <p14:creationId xmlns:p14="http://schemas.microsoft.com/office/powerpoint/2010/main" val="128450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fontScale="92500" lnSpcReduction="20000"/>
          </a:bodyPr>
          <a:lstStyle/>
          <a:p>
            <a:r>
              <a:rPr lang="en-GB" dirty="0"/>
              <a:t>Indefinite Suspension of Campaign pending Decision on Disqualification:</a:t>
            </a:r>
            <a:br>
              <a:rPr lang="en-GB" dirty="0"/>
            </a:br>
            <a:endParaRPr lang="en-GB" dirty="0"/>
          </a:p>
          <a:p>
            <a:pPr lvl="1"/>
            <a:r>
              <a:rPr lang="en-GB" dirty="0"/>
              <a:t>If you wish to “challenge the recommendation to disqualify you”, you will have 24 hours to provide evidence as to why you should not be disqualified after being notified of the Indefinite Suspension or by13:00 on Friday 13 March, whichever is earlier.</a:t>
            </a:r>
            <a:br>
              <a:rPr lang="en-GB" dirty="0"/>
            </a:br>
            <a:endParaRPr lang="en-GB" dirty="0"/>
          </a:p>
          <a:p>
            <a:pPr lvl="1"/>
            <a:r>
              <a:rPr lang="en-GB" dirty="0"/>
              <a:t>If you challenge the recommendation to disqualify you within 24 hours, your case will be heard by the Governance Committee at the soonest and if you’re successful you will be able to resume campaigning.</a:t>
            </a:r>
            <a:br>
              <a:rPr lang="en-GB" dirty="0"/>
            </a:br>
            <a:endParaRPr lang="en-GB" dirty="0"/>
          </a:p>
          <a:p>
            <a:pPr lvl="1"/>
            <a:r>
              <a:rPr lang="en-GB" dirty="0"/>
              <a:t>If you do not challenge the recommendation, the indefinite suspension remains until close of voting when your case will be considered by Governance. If upheld, your votes will be transferred according to STV system. </a:t>
            </a:r>
          </a:p>
          <a:p>
            <a:pPr lvl="1"/>
            <a:endParaRPr lang="en-GB" dirty="0"/>
          </a:p>
        </p:txBody>
      </p:sp>
    </p:spTree>
    <p:extLst>
      <p:ext uri="{BB962C8B-B14F-4D97-AF65-F5344CB8AC3E}">
        <p14:creationId xmlns:p14="http://schemas.microsoft.com/office/powerpoint/2010/main" val="1492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81000" y="1007254"/>
            <a:ext cx="6736887" cy="5134150"/>
          </a:xfrm>
        </p:spPr>
        <p:txBody>
          <a:bodyPr>
            <a:normAutofit/>
          </a:bodyPr>
          <a:lstStyle/>
          <a:p>
            <a:r>
              <a:rPr lang="en-GB"/>
              <a:t>Fine:</a:t>
            </a:r>
          </a:p>
          <a:p>
            <a:pPr lvl="1"/>
            <a:r>
              <a:rPr lang="en-GB"/>
              <a:t>For breaches that would have warranted “lunchtime” suspensions but which are sanctioned after voting closes. </a:t>
            </a:r>
          </a:p>
          <a:p>
            <a:pPr lvl="1"/>
            <a:endParaRPr lang="en-GB"/>
          </a:p>
          <a:p>
            <a:pPr lvl="2"/>
            <a:r>
              <a:rPr lang="en-GB"/>
              <a:t>£100 for full-time positions &amp; CU presidents </a:t>
            </a:r>
          </a:p>
          <a:p>
            <a:pPr lvl="2"/>
            <a:r>
              <a:rPr lang="en-GB"/>
              <a:t>£50 for Student Trustees, L&amp;C Officers, Council Chair, Committee or Dep Rep roles.</a:t>
            </a:r>
          </a:p>
          <a:p>
            <a:pPr lvl="2"/>
            <a:r>
              <a:rPr lang="en-GB"/>
              <a:t>£25 for other </a:t>
            </a:r>
          </a:p>
          <a:p>
            <a:pPr lvl="1"/>
            <a:endParaRPr lang="en-GB"/>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19528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81000" y="1007254"/>
            <a:ext cx="6736887" cy="5134150"/>
          </a:xfrm>
        </p:spPr>
        <p:txBody>
          <a:bodyPr>
            <a:normAutofit/>
          </a:bodyPr>
          <a:lstStyle/>
          <a:p>
            <a:r>
              <a:rPr lang="en-GB"/>
              <a:t>Fine:</a:t>
            </a:r>
          </a:p>
          <a:p>
            <a:pPr lvl="1"/>
            <a:r>
              <a:rPr lang="en-GB"/>
              <a:t>For breaches that would have warranted “lunchtime” suspensions but which are sanctioned after voting closes. </a:t>
            </a:r>
          </a:p>
          <a:p>
            <a:pPr lvl="1"/>
            <a:endParaRPr lang="en-GB"/>
          </a:p>
          <a:p>
            <a:pPr lvl="2"/>
            <a:r>
              <a:rPr lang="en-GB"/>
              <a:t>£100 for full-time positions &amp; CU presidents </a:t>
            </a:r>
          </a:p>
          <a:p>
            <a:pPr lvl="2"/>
            <a:r>
              <a:rPr lang="en-GB"/>
              <a:t>£50 for Student Trustees, L&amp;C Officers, Council Chair, Committee or Dep Rep roles.</a:t>
            </a:r>
          </a:p>
          <a:p>
            <a:pPr lvl="2"/>
            <a:r>
              <a:rPr lang="en-GB"/>
              <a:t>£25 for other </a:t>
            </a:r>
          </a:p>
          <a:p>
            <a:pPr lvl="1"/>
            <a:endParaRPr lang="en-GB"/>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02202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How to complain  </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Fill in the complaints form at </a:t>
            </a:r>
            <a:r>
              <a:rPr lang="en-GB" b="1" err="1"/>
              <a:t>imperialcollegeunion.org</a:t>
            </a:r>
            <a:r>
              <a:rPr lang="en-GB" b="1"/>
              <a:t>/elections </a:t>
            </a:r>
            <a:br>
              <a:rPr lang="en-GB" b="1"/>
            </a:br>
            <a:endParaRPr lang="en-GB" b="1"/>
          </a:p>
          <a:p>
            <a:r>
              <a:rPr lang="en-GB"/>
              <a:t>Provide evidence - multiple files allowed per complaint </a:t>
            </a:r>
          </a:p>
          <a:p>
            <a:endParaRPr lang="en-GB"/>
          </a:p>
          <a:p>
            <a:r>
              <a:rPr lang="en-GB"/>
              <a:t>Complaints cant be anonymous and we know who you are</a:t>
            </a:r>
            <a:br>
              <a:rPr lang="en-GB"/>
            </a:br>
            <a:endParaRPr lang="en-GB"/>
          </a:p>
          <a:p>
            <a:r>
              <a:rPr lang="en-GB"/>
              <a:t>Will only be accepted through the complaints form</a:t>
            </a:r>
            <a:br>
              <a:rPr lang="en-GB"/>
            </a:br>
            <a:endParaRPr lang="en-GB"/>
          </a:p>
          <a:p>
            <a:r>
              <a:rPr lang="en-GB"/>
              <a:t>You will receive notification of the status of your complaint: when it has been received by a DRO, when it is being investigated, and what the outcome is, along with the reason of not upheld.</a:t>
            </a:r>
          </a:p>
          <a:p>
            <a:endParaRPr lang="en-GB"/>
          </a:p>
        </p:txBody>
      </p:sp>
    </p:spTree>
    <p:extLst>
      <p:ext uri="{BB962C8B-B14F-4D97-AF65-F5344CB8AC3E}">
        <p14:creationId xmlns:p14="http://schemas.microsoft.com/office/powerpoint/2010/main" val="2458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The results</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There is an 8-hour window for complaints to be received after which no more will be allowed. </a:t>
            </a:r>
            <a:br>
              <a:rPr lang="en-GB" dirty="0"/>
            </a:br>
            <a:endParaRPr lang="en-GB" dirty="0"/>
          </a:p>
          <a:p>
            <a:r>
              <a:rPr lang="en-GB" dirty="0"/>
              <a:t>After all cases are reviewed, results are counted at 14:00 on 13 March.</a:t>
            </a:r>
            <a:br>
              <a:rPr lang="en-GB" dirty="0"/>
            </a:br>
            <a:endParaRPr lang="en-GB" dirty="0"/>
          </a:p>
          <a:p>
            <a:r>
              <a:rPr lang="en-GB" dirty="0"/>
              <a:t>CSP results are processed and released online</a:t>
            </a:r>
            <a:br>
              <a:rPr lang="en-GB" dirty="0"/>
            </a:br>
            <a:endParaRPr lang="en-GB" dirty="0"/>
          </a:p>
          <a:p>
            <a:r>
              <a:rPr lang="en-GB" dirty="0"/>
              <a:t>CU and Dep </a:t>
            </a:r>
            <a:r>
              <a:rPr lang="en-GB" dirty="0" err="1"/>
              <a:t>Soc</a:t>
            </a:r>
            <a:r>
              <a:rPr lang="en-GB" dirty="0"/>
              <a:t> Committees shown on screen at Results Party </a:t>
            </a:r>
          </a:p>
        </p:txBody>
      </p:sp>
    </p:spTree>
    <p:extLst>
      <p:ext uri="{BB962C8B-B14F-4D97-AF65-F5344CB8AC3E}">
        <p14:creationId xmlns:p14="http://schemas.microsoft.com/office/powerpoint/2010/main" val="389622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7939F4-470E-4CE7-BA96-3BC445D676D5}"/>
              </a:ext>
            </a:extLst>
          </p:cNvPr>
          <p:cNvPicPr>
            <a:picLocks noChangeAspect="1"/>
          </p:cNvPicPr>
          <p:nvPr/>
        </p:nvPicPr>
        <p:blipFill>
          <a:blip r:embed="rId2"/>
          <a:stretch>
            <a:fillRect/>
          </a:stretch>
        </p:blipFill>
        <p:spPr>
          <a:xfrm>
            <a:off x="-211471" y="250"/>
            <a:ext cx="9355471" cy="7016091"/>
          </a:xfrm>
          <a:prstGeom prst="rect">
            <a:avLst/>
          </a:prstGeom>
        </p:spPr>
      </p:pic>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3"/>
          <a:stretch>
            <a:fillRect/>
          </a:stretch>
        </p:blipFill>
        <p:spPr>
          <a:xfrm>
            <a:off x="-211801" y="1"/>
            <a:ext cx="9355802" cy="7016339"/>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The results</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4"/>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6"/>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7"/>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Announced at Results Party: </a:t>
            </a:r>
          </a:p>
          <a:p>
            <a:pPr lvl="1"/>
            <a:r>
              <a:rPr lang="en-GB"/>
              <a:t>Council Chair</a:t>
            </a:r>
          </a:p>
          <a:p>
            <a:pPr lvl="1"/>
            <a:r>
              <a:rPr lang="en-GB"/>
              <a:t>Student Trustee</a:t>
            </a:r>
          </a:p>
          <a:p>
            <a:pPr lvl="1"/>
            <a:r>
              <a:rPr lang="en-GB"/>
              <a:t>Felix Editor</a:t>
            </a:r>
          </a:p>
          <a:p>
            <a:pPr lvl="1"/>
            <a:r>
              <a:rPr lang="en-GB"/>
              <a:t>Liberation &amp; Community Officers</a:t>
            </a:r>
          </a:p>
          <a:p>
            <a:pPr lvl="1"/>
            <a:r>
              <a:rPr lang="en-GB"/>
              <a:t>Constituent Union Presidents</a:t>
            </a:r>
          </a:p>
          <a:p>
            <a:pPr lvl="1"/>
            <a:r>
              <a:rPr lang="en-GB"/>
              <a:t>Officer Trustees</a:t>
            </a:r>
          </a:p>
          <a:p>
            <a:pPr lvl="2"/>
            <a:r>
              <a:rPr lang="en-GB"/>
              <a:t>Deputy President (Finance &amp; Services)</a:t>
            </a:r>
          </a:p>
          <a:p>
            <a:pPr lvl="2"/>
            <a:r>
              <a:rPr lang="en-GB"/>
              <a:t>Deputy President (Clubs &amp; Societies)</a:t>
            </a:r>
          </a:p>
          <a:p>
            <a:pPr lvl="2"/>
            <a:r>
              <a:rPr lang="en-GB"/>
              <a:t>Deputy President (Welfare)</a:t>
            </a:r>
          </a:p>
          <a:p>
            <a:pPr lvl="2"/>
            <a:r>
              <a:rPr lang="en-GB"/>
              <a:t>Deputy President (Education)</a:t>
            </a:r>
            <a:br>
              <a:rPr lang="en-GB"/>
            </a:br>
            <a:endParaRPr lang="en-GB"/>
          </a:p>
          <a:p>
            <a:pPr lvl="1"/>
            <a:r>
              <a:rPr lang="en-GB"/>
              <a:t>Union President</a:t>
            </a:r>
          </a:p>
          <a:p>
            <a:endParaRPr lang="en-GB"/>
          </a:p>
        </p:txBody>
      </p:sp>
    </p:spTree>
    <p:extLst>
      <p:ext uri="{BB962C8B-B14F-4D97-AF65-F5344CB8AC3E}">
        <p14:creationId xmlns:p14="http://schemas.microsoft.com/office/powerpoint/2010/main" val="252751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Voting system</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a:lstStyle/>
          <a:p>
            <a:r>
              <a:rPr lang="en-GB"/>
              <a:t>Single Transferable Vote</a:t>
            </a:r>
            <a:br>
              <a:rPr lang="en-GB"/>
            </a:br>
            <a:endParaRPr lang="en-GB"/>
          </a:p>
          <a:p>
            <a:r>
              <a:rPr lang="en-GB"/>
              <a:t>Known as Alternative Vote for roles in which only one person can win</a:t>
            </a:r>
            <a:br>
              <a:rPr lang="en-GB"/>
            </a:br>
            <a:endParaRPr lang="en-GB"/>
          </a:p>
          <a:p>
            <a:r>
              <a:rPr lang="en-GB"/>
              <a:t>Voters rank candidates in order of preference: </a:t>
            </a:r>
          </a:p>
          <a:p>
            <a:pPr lvl="1"/>
            <a:r>
              <a:rPr lang="en-GB"/>
              <a:t>1 for favourite, 2 for second preference</a:t>
            </a:r>
          </a:p>
          <a:p>
            <a:pPr lvl="1"/>
            <a:r>
              <a:rPr lang="en-GB"/>
              <a:t>Vote as far ‘down the list’ as they like – can just say 1, can rank some, can rank all</a:t>
            </a:r>
            <a:br>
              <a:rPr lang="en-GB"/>
            </a:br>
            <a:endParaRPr lang="en-GB"/>
          </a:p>
          <a:p>
            <a:r>
              <a:rPr lang="en-GB"/>
              <a:t>All positions have option to re-open nominations</a:t>
            </a:r>
          </a:p>
        </p:txBody>
      </p:sp>
    </p:spTree>
    <p:extLst>
      <p:ext uri="{BB962C8B-B14F-4D97-AF65-F5344CB8AC3E}">
        <p14:creationId xmlns:p14="http://schemas.microsoft.com/office/powerpoint/2010/main" val="249100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a:extLst>
              <a:ext uri="{FF2B5EF4-FFF2-40B4-BE49-F238E27FC236}">
                <a16:creationId xmlns:a16="http://schemas.microsoft.com/office/drawing/2014/main" id="{2BADB1AF-F85D-4E63-9BC5-8F0B855DC801}"/>
              </a:ext>
            </a:extLst>
          </p:cNvPr>
          <p:cNvSpPr>
            <a:spLocks noGrp="1" noChangeArrowheads="1"/>
          </p:cNvSpPr>
          <p:nvPr>
            <p:ph type="title"/>
          </p:nvPr>
        </p:nvSpPr>
        <p:spPr/>
        <p:txBody>
          <a:bodyPr>
            <a:normAutofit fontScale="90000"/>
          </a:bodyPr>
          <a:lstStyle/>
          <a:p>
            <a:pPr eaLnBrk="1" hangingPunct="1"/>
            <a:r>
              <a:rPr lang="en-US" altLang="en-US" sz="3200">
                <a:solidFill>
                  <a:srgbClr val="4B959E"/>
                </a:solidFill>
              </a:rPr>
              <a:t>Campaigning Checklist</a:t>
            </a:r>
          </a:p>
        </p:txBody>
      </p:sp>
      <p:sp>
        <p:nvSpPr>
          <p:cNvPr id="50180" name="Rectangle 6">
            <a:extLst>
              <a:ext uri="{FF2B5EF4-FFF2-40B4-BE49-F238E27FC236}">
                <a16:creationId xmlns:a16="http://schemas.microsoft.com/office/drawing/2014/main" id="{1D0D94E9-AAF9-4A76-B377-76BD4527DC57}"/>
              </a:ext>
            </a:extLst>
          </p:cNvPr>
          <p:cNvSpPr>
            <a:spLocks noGrp="1" noChangeArrowheads="1"/>
          </p:cNvSpPr>
          <p:nvPr>
            <p:ph type="body" idx="1"/>
          </p:nvPr>
        </p:nvSpPr>
        <p:spPr>
          <a:xfrm>
            <a:off x="457200" y="992014"/>
            <a:ext cx="5598429" cy="5134150"/>
          </a:xfrm>
        </p:spPr>
        <p:txBody>
          <a:bodyPr>
            <a:normAutofit/>
          </a:bodyPr>
          <a:lstStyle/>
          <a:p>
            <a:pPr marL="0" indent="0" eaLnBrk="1" hangingPunct="1">
              <a:buFontTx/>
              <a:buBlip>
                <a:blip r:embed="rId3"/>
              </a:buBlip>
            </a:pPr>
            <a:r>
              <a:rPr lang="en-US" altLang="en-US"/>
              <a:t>Create strong, original policies</a:t>
            </a:r>
            <a:br>
              <a:rPr lang="en-US" altLang="en-US"/>
            </a:br>
            <a:endParaRPr lang="en-GB" altLang="en-US"/>
          </a:p>
          <a:p>
            <a:pPr marL="0" indent="0" eaLnBrk="1" hangingPunct="1">
              <a:buFontTx/>
              <a:buBlip>
                <a:blip r:embed="rId3"/>
              </a:buBlip>
            </a:pPr>
            <a:r>
              <a:rPr lang="en-US" altLang="en-US"/>
              <a:t> Demonstrate your experience</a:t>
            </a:r>
            <a:br>
              <a:rPr lang="en-US" altLang="en-US"/>
            </a:br>
            <a:endParaRPr lang="en-US" altLang="en-US"/>
          </a:p>
          <a:p>
            <a:pPr marL="0" indent="0" eaLnBrk="1" hangingPunct="1">
              <a:buFontTx/>
              <a:buBlip>
                <a:blip r:embed="rId3"/>
              </a:buBlip>
            </a:pPr>
            <a:r>
              <a:rPr lang="en-US" altLang="en-US"/>
              <a:t> Campaign in person, in print, and online</a:t>
            </a:r>
            <a:br>
              <a:rPr lang="en-US" altLang="en-US"/>
            </a:br>
            <a:endParaRPr lang="en-US" altLang="en-US"/>
          </a:p>
          <a:p>
            <a:pPr marL="0" indent="0" eaLnBrk="1" hangingPunct="1">
              <a:buFontTx/>
              <a:buBlip>
                <a:blip r:embed="rId3"/>
              </a:buBlip>
            </a:pPr>
            <a:r>
              <a:rPr lang="en-US" altLang="en-US"/>
              <a:t>  Be inventive and memorable</a:t>
            </a:r>
            <a:br>
              <a:rPr lang="en-US" altLang="en-US"/>
            </a:br>
            <a:endParaRPr lang="en-US" altLang="en-US"/>
          </a:p>
          <a:p>
            <a:pPr marL="0" indent="0" eaLnBrk="1" hangingPunct="1">
              <a:buFontTx/>
              <a:buBlip>
                <a:blip r:embed="rId3"/>
              </a:buBlip>
            </a:pPr>
            <a:r>
              <a:rPr lang="en-US" altLang="en-US"/>
              <a:t> Stay positive and optimistic</a:t>
            </a:r>
          </a:p>
          <a:p>
            <a:pPr marL="0" indent="0" eaLnBrk="1" hangingPunct="1">
              <a:buNone/>
            </a:pPr>
            <a:endParaRPr lang="en-GB" altLang="en-US"/>
          </a:p>
        </p:txBody>
      </p:sp>
      <p:sp>
        <p:nvSpPr>
          <p:cNvPr id="50181" name="Rectangle 7">
            <a:extLst>
              <a:ext uri="{FF2B5EF4-FFF2-40B4-BE49-F238E27FC236}">
                <a16:creationId xmlns:a16="http://schemas.microsoft.com/office/drawing/2014/main" id="{D6D4EBD9-5511-4C98-9A95-AF5BDAB877B5}"/>
              </a:ext>
            </a:extLst>
          </p:cNvPr>
          <p:cNvSpPr>
            <a:spLocks/>
          </p:cNvSpPr>
          <p:nvPr/>
        </p:nvSpPr>
        <p:spPr bwMode="auto">
          <a:xfrm>
            <a:off x="12700" y="15875"/>
            <a:ext cx="2552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sz="4200">
                <a:solidFill>
                  <a:srgbClr val="000000"/>
                </a:solidFill>
                <a:latin typeface="Gill Sans" pitchFamily="-84" charset="0"/>
                <a:ea typeface="ヒラギノ角ゴ ProN W3" pitchFamily="-84" charset="-128"/>
                <a:sym typeface="Gill Sans" pitchFamily="-84" charset="0"/>
              </a:defRPr>
            </a:lvl1pPr>
            <a:lvl2pPr marL="742950" indent="-285750">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900">
                <a:solidFill>
                  <a:schemeClr val="tx1"/>
                </a:solidFill>
                <a:latin typeface="Arial" panose="020B0604020202020204" pitchFamily="34" charset="0"/>
                <a:ea typeface="MS PGothic" panose="020B0600070205080204" pitchFamily="34" charset="-128"/>
                <a:sym typeface="Arial" panose="020B0604020202020204" pitchFamily="34" charset="0"/>
              </a:rPr>
              <a:t>23:43:00</a:t>
            </a:r>
          </a:p>
        </p:txBody>
      </p:sp>
      <p:pic>
        <p:nvPicPr>
          <p:cNvPr id="6" name="Content Placeholder 4">
            <a:extLst>
              <a:ext uri="{FF2B5EF4-FFF2-40B4-BE49-F238E27FC236}">
                <a16:creationId xmlns:a16="http://schemas.microsoft.com/office/drawing/2014/main" id="{17235A75-52CD-47E6-8108-940F50E5162F}"/>
              </a:ext>
            </a:extLst>
          </p:cNvPr>
          <p:cNvPicPr>
            <a:picLocks noChangeAspect="1"/>
          </p:cNvPicPr>
          <p:nvPr/>
        </p:nvPicPr>
        <p:blipFill>
          <a:blip r:embed="rId4"/>
          <a:stretch>
            <a:fillRect/>
          </a:stretch>
        </p:blipFill>
        <p:spPr>
          <a:xfrm>
            <a:off x="-211801" y="1"/>
            <a:ext cx="9355802" cy="7016340"/>
          </a:xfrm>
          <a:prstGeom prst="rect">
            <a:avLst/>
          </a:prstGeom>
        </p:spPr>
      </p:pic>
    </p:spTree>
    <p:extLst>
      <p:ext uri="{BB962C8B-B14F-4D97-AF65-F5344CB8AC3E}">
        <p14:creationId xmlns:p14="http://schemas.microsoft.com/office/powerpoint/2010/main" val="281941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65" y="-3354"/>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dirty="0">
                <a:solidFill>
                  <a:srgbClr val="4B959E"/>
                </a:solidFill>
              </a:rPr>
              <a:t>Candidate Briefing</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7305183" cy="5134150"/>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Who is running your election</a:t>
            </a:r>
            <a:br>
              <a:rPr lang="en-GB" dirty="0"/>
            </a:br>
            <a:endParaRPr lang="en-GB" dirty="0">
              <a:cs typeface="Arial"/>
            </a:endParaRPr>
          </a:p>
          <a:p>
            <a:r>
              <a:rPr lang="en-GB" dirty="0"/>
              <a:t>What to expect in the coming days</a:t>
            </a:r>
            <a:endParaRPr lang="en-GB" dirty="0">
              <a:cs typeface="Arial"/>
            </a:endParaRPr>
          </a:p>
          <a:p>
            <a:br>
              <a:rPr lang="en-GB" dirty="0"/>
            </a:br>
            <a:r>
              <a:rPr lang="en-GB" dirty="0"/>
              <a:t>What you need to know about the rules, key ones to remember, and common mistakes</a:t>
            </a:r>
            <a:endParaRPr lang="en-GB" dirty="0">
              <a:cs typeface="Arial"/>
            </a:endParaRPr>
          </a:p>
          <a:p>
            <a:br>
              <a:rPr lang="en-GB" dirty="0"/>
            </a:br>
            <a:r>
              <a:rPr lang="en-GB" dirty="0"/>
              <a:t>Possible sanctions and how they will be applied</a:t>
            </a:r>
            <a:endParaRPr lang="en-GB" dirty="0">
              <a:cs typeface="Arial"/>
            </a:endParaRPr>
          </a:p>
          <a:p>
            <a:br>
              <a:rPr lang="en-GB" dirty="0"/>
            </a:br>
            <a:r>
              <a:rPr lang="en-GB" dirty="0"/>
              <a:t>How to complain against another candidate</a:t>
            </a:r>
            <a:endParaRPr lang="en-GB" dirty="0">
              <a:cs typeface="Arial"/>
            </a:endParaRPr>
          </a:p>
          <a:p>
            <a:br>
              <a:rPr lang="en-GB" dirty="0"/>
            </a:br>
            <a:r>
              <a:rPr lang="en-GB" dirty="0"/>
              <a:t>How voting and counting works </a:t>
            </a:r>
            <a:endParaRPr lang="en-GB" dirty="0">
              <a:cs typeface="Arial"/>
            </a:endParaRPr>
          </a:p>
          <a:p>
            <a:br>
              <a:rPr lang="en-GB" dirty="0"/>
            </a:br>
            <a:r>
              <a:rPr lang="en-GB" dirty="0"/>
              <a:t>What to expect results night </a:t>
            </a:r>
            <a:endParaRPr lang="en-GB" dirty="0">
              <a:cs typeface="Arial"/>
            </a:endParaRPr>
          </a:p>
        </p:txBody>
      </p:sp>
    </p:spTree>
    <p:extLst>
      <p:ext uri="{BB962C8B-B14F-4D97-AF65-F5344CB8AC3E}">
        <p14:creationId xmlns:p14="http://schemas.microsoft.com/office/powerpoint/2010/main" val="361074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logo&#10;&#10;Description generated with very high confidence">
            <a:extLst>
              <a:ext uri="{FF2B5EF4-FFF2-40B4-BE49-F238E27FC236}">
                <a16:creationId xmlns:a16="http://schemas.microsoft.com/office/drawing/2014/main" id="{CDBBDB20-0FCE-4240-958A-F311D966EC4B}"/>
              </a:ext>
            </a:extLst>
          </p:cNvPr>
          <p:cNvPicPr>
            <a:picLocks noChangeAspect="1"/>
          </p:cNvPicPr>
          <p:nvPr/>
        </p:nvPicPr>
        <p:blipFill>
          <a:blip r:embed="rId3"/>
          <a:stretch>
            <a:fillRect/>
          </a:stretch>
        </p:blipFill>
        <p:spPr>
          <a:xfrm>
            <a:off x="-2156" y="-644"/>
            <a:ext cx="9141123" cy="6855693"/>
          </a:xfrm>
          <a:prstGeom prst="rect">
            <a:avLst/>
          </a:prstGeom>
        </p:spPr>
      </p:pic>
      <p:sp>
        <p:nvSpPr>
          <p:cNvPr id="2" name="Title 1"/>
          <p:cNvSpPr>
            <a:spLocks noGrp="1"/>
          </p:cNvSpPr>
          <p:nvPr>
            <p:ph type="title"/>
          </p:nvPr>
        </p:nvSpPr>
        <p:spPr>
          <a:xfrm>
            <a:off x="398822" y="2906713"/>
            <a:ext cx="7772400" cy="1362075"/>
          </a:xfrm>
        </p:spPr>
        <p:txBody>
          <a:bodyPr/>
          <a:lstStyle/>
          <a:p>
            <a:r>
              <a:rPr lang="en-GB">
                <a:solidFill>
                  <a:srgbClr val="4B959E"/>
                </a:solidFill>
              </a:rPr>
              <a:t>Any questions?</a:t>
            </a:r>
          </a:p>
        </p:txBody>
      </p:sp>
      <p:sp>
        <p:nvSpPr>
          <p:cNvPr id="5" name="Text Placeholder 2"/>
          <p:cNvSpPr txBox="1">
            <a:spLocks/>
          </p:cNvSpPr>
          <p:nvPr/>
        </p:nvSpPr>
        <p:spPr>
          <a:xfrm>
            <a:off x="398822" y="3588110"/>
            <a:ext cx="7772400" cy="81726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SzPct val="100000"/>
              <a:buFontTx/>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SzPct val="100000"/>
              <a:buFontTx/>
              <a:buNone/>
              <a:defRPr sz="1800" kern="1200">
                <a:solidFill>
                  <a:schemeClr val="tx1">
                    <a:tint val="75000"/>
                  </a:schemeClr>
                </a:solidFill>
                <a:latin typeface="Arial"/>
                <a:ea typeface="+mn-ea"/>
                <a:cs typeface="+mn-cs"/>
              </a:defRPr>
            </a:lvl2pPr>
            <a:lvl3pPr marL="914400" indent="0" algn="l" defTabSz="457200" rtl="0" eaLnBrk="1" latinLnBrk="0" hangingPunct="1">
              <a:spcBef>
                <a:spcPct val="20000"/>
              </a:spcBef>
              <a:buSzPct val="100000"/>
              <a:buFontTx/>
              <a:buNone/>
              <a:defRPr sz="1600" kern="1200">
                <a:solidFill>
                  <a:schemeClr val="tx1">
                    <a:tint val="75000"/>
                  </a:schemeClr>
                </a:solidFill>
                <a:latin typeface="Arial"/>
                <a:ea typeface="+mn-ea"/>
                <a:cs typeface="+mn-cs"/>
              </a:defRPr>
            </a:lvl3pPr>
            <a:lvl4pPr marL="1371600" indent="0" algn="l" defTabSz="457200" rtl="0" eaLnBrk="1" latinLnBrk="0" hangingPunct="1">
              <a:spcBef>
                <a:spcPct val="20000"/>
              </a:spcBef>
              <a:buSzPct val="100000"/>
              <a:buFontTx/>
              <a:buNone/>
              <a:defRPr sz="1400" kern="1200">
                <a:solidFill>
                  <a:schemeClr val="tx1">
                    <a:tint val="75000"/>
                  </a:schemeClr>
                </a:solidFill>
                <a:latin typeface="Arial"/>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a:t>Contact:</a:t>
            </a:r>
            <a:endParaRPr lang="en-US"/>
          </a:p>
          <a:p>
            <a:r>
              <a:rPr lang="en-GB"/>
              <a:t>on </a:t>
            </a:r>
            <a:r>
              <a:rPr lang="en-GB">
                <a:hlinkClick r:id="rId4"/>
              </a:rPr>
              <a:t>elections@imperial.ac.uk</a:t>
            </a:r>
            <a:r>
              <a:rPr lang="en-GB"/>
              <a:t>.</a:t>
            </a:r>
          </a:p>
        </p:txBody>
      </p:sp>
    </p:spTree>
    <p:extLst>
      <p:ext uri="{BB962C8B-B14F-4D97-AF65-F5344CB8AC3E}">
        <p14:creationId xmlns:p14="http://schemas.microsoft.com/office/powerpoint/2010/main" val="404436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52803"/>
            <a:ext cx="7772400" cy="1362075"/>
          </a:xfrm>
        </p:spPr>
        <p:txBody>
          <a:bodyPr>
            <a:normAutofit/>
          </a:bodyPr>
          <a:lstStyle/>
          <a:p>
            <a:r>
              <a:rPr lang="en-GB" sz="3200">
                <a:solidFill>
                  <a:srgbClr val="4B959E"/>
                </a:solidFill>
              </a:rPr>
              <a:t>Good luck &amp; good campaigning!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96" cy="6858000"/>
          </a:xfrm>
          <a:prstGeom prst="rect">
            <a:avLst/>
          </a:prstGeom>
        </p:spPr>
      </p:pic>
    </p:spTree>
    <p:extLst>
      <p:ext uri="{BB962C8B-B14F-4D97-AF65-F5344CB8AC3E}">
        <p14:creationId xmlns:p14="http://schemas.microsoft.com/office/powerpoint/2010/main" val="259289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de-DE" dirty="0">
                <a:solidFill>
                  <a:srgbClr val="4B959E"/>
                </a:solidFill>
              </a:rPr>
              <a:t>LE20</a:t>
            </a:r>
            <a:r>
              <a:rPr lang="en-GB" dirty="0">
                <a:solidFill>
                  <a:srgbClr val="4B959E"/>
                </a:solidFill>
              </a:rPr>
              <a:t> Elections Team</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Returning Officer: </a:t>
            </a:r>
            <a:br>
              <a:rPr lang="en-GB" dirty="0"/>
            </a:br>
            <a:endParaRPr lang="en-GB" dirty="0"/>
          </a:p>
          <a:p>
            <a:pPr lvl="1"/>
            <a:r>
              <a:rPr lang="en-GB" dirty="0"/>
              <a:t>Final interpreter of election rules, applies sanctions and recommends disqualification of candidates, oversee count and declare results</a:t>
            </a:r>
          </a:p>
          <a:p>
            <a:pPr lvl="1"/>
            <a:endParaRPr lang="en-GB" dirty="0"/>
          </a:p>
          <a:p>
            <a:r>
              <a:rPr lang="en-GB" dirty="0"/>
              <a:t>Deputy Returning Officers:</a:t>
            </a:r>
            <a:br>
              <a:rPr lang="en-GB" dirty="0"/>
            </a:br>
            <a:endParaRPr lang="en-GB" dirty="0"/>
          </a:p>
          <a:p>
            <a:pPr lvl="1"/>
            <a:r>
              <a:rPr lang="en-GB" dirty="0"/>
              <a:t>Interpret election rules, review complaints, apply and communicate sanctions, recommends disqualifications </a:t>
            </a:r>
          </a:p>
        </p:txBody>
      </p:sp>
    </p:spTree>
    <p:extLst>
      <p:ext uri="{BB962C8B-B14F-4D97-AF65-F5344CB8AC3E}">
        <p14:creationId xmlns:p14="http://schemas.microsoft.com/office/powerpoint/2010/main" val="19945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de-DE" dirty="0">
                <a:solidFill>
                  <a:srgbClr val="4B959E"/>
                </a:solidFill>
              </a:rPr>
              <a:t>LE20</a:t>
            </a:r>
            <a:r>
              <a:rPr lang="en-GB" dirty="0">
                <a:solidFill>
                  <a:srgbClr val="4B959E"/>
                </a:solidFill>
              </a:rPr>
              <a:t> Elections Team</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Project Team:</a:t>
            </a:r>
          </a:p>
          <a:p>
            <a:pPr lvl="1"/>
            <a:r>
              <a:rPr lang="en-GB"/>
              <a:t>Manages and administers the elections including logistics, online voting system, promotions and events</a:t>
            </a:r>
          </a:p>
          <a:p>
            <a:pPr lvl="1"/>
            <a:endParaRPr lang="en-GB"/>
          </a:p>
          <a:p>
            <a:r>
              <a:rPr lang="en-GB"/>
              <a:t>Governance Committee: </a:t>
            </a:r>
          </a:p>
          <a:p>
            <a:pPr lvl="1"/>
            <a:r>
              <a:rPr lang="en-GB"/>
              <a:t>Sub-committee of the Board of Trustees</a:t>
            </a:r>
          </a:p>
          <a:p>
            <a:pPr lvl="1"/>
            <a:r>
              <a:rPr lang="en-GB"/>
              <a:t>Appoints the Returning Officer</a:t>
            </a:r>
          </a:p>
          <a:p>
            <a:pPr lvl="1"/>
            <a:r>
              <a:rPr lang="en-GB"/>
              <a:t>Disqualifies candidates</a:t>
            </a:r>
          </a:p>
          <a:p>
            <a:pPr lvl="1"/>
            <a:r>
              <a:rPr lang="en-GB"/>
              <a:t>Orders a re-run of elections (rare)</a:t>
            </a:r>
          </a:p>
          <a:p>
            <a:pPr lvl="1"/>
            <a:r>
              <a:rPr lang="en-GB"/>
              <a:t>Sets aside any ballot (rare)</a:t>
            </a:r>
            <a:br>
              <a:rPr lang="en-GB"/>
            </a:br>
            <a:endParaRPr lang="en-GB"/>
          </a:p>
          <a:p>
            <a:r>
              <a:rPr lang="en-GB"/>
              <a:t>Contact us: </a:t>
            </a:r>
            <a:r>
              <a:rPr lang="en-GB" err="1"/>
              <a:t>elections@imperial.ac.uk</a:t>
            </a:r>
            <a:endParaRPr lang="en-GB"/>
          </a:p>
        </p:txBody>
      </p:sp>
    </p:spTree>
    <p:extLst>
      <p:ext uri="{BB962C8B-B14F-4D97-AF65-F5344CB8AC3E}">
        <p14:creationId xmlns:p14="http://schemas.microsoft.com/office/powerpoint/2010/main" val="258710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13" name="Title 1">
            <a:extLst>
              <a:ext uri="{FF2B5EF4-FFF2-40B4-BE49-F238E27FC236}">
                <a16:creationId xmlns:a16="http://schemas.microsoft.com/office/drawing/2014/main" id="{040E0524-FBFE-49D6-9C63-23003F317A20}"/>
              </a:ext>
            </a:extLst>
          </p:cNvPr>
          <p:cNvSpPr>
            <a:spLocks noGrp="1"/>
          </p:cNvSpPr>
          <p:nvPr>
            <p:ph type="title"/>
          </p:nvPr>
        </p:nvSpPr>
        <p:spPr>
          <a:xfrm>
            <a:off x="457200" y="274637"/>
            <a:ext cx="6403828" cy="1142379"/>
          </a:xfrm>
        </p:spPr>
        <p:txBody>
          <a:bodyPr>
            <a:normAutofit/>
          </a:bodyPr>
          <a:lstStyle/>
          <a:p>
            <a:r>
              <a:rPr lang="en-GB" dirty="0">
                <a:solidFill>
                  <a:srgbClr val="4B959E"/>
                </a:solidFill>
              </a:rPr>
              <a:t>What’s next: LE20</a:t>
            </a:r>
          </a:p>
        </p:txBody>
      </p:sp>
      <p:sp>
        <p:nvSpPr>
          <p:cNvPr id="14" name="Content Placeholder 6">
            <a:extLst>
              <a:ext uri="{FF2B5EF4-FFF2-40B4-BE49-F238E27FC236}">
                <a16:creationId xmlns:a16="http://schemas.microsoft.com/office/drawing/2014/main" id="{3F61570F-4BD4-4247-B86F-0006D930B808}"/>
              </a:ext>
            </a:extLst>
          </p:cNvPr>
          <p:cNvSpPr txBox="1">
            <a:spLocks/>
          </p:cNvSpPr>
          <p:nvPr/>
        </p:nvSpPr>
        <p:spPr>
          <a:xfrm>
            <a:off x="345171" y="1691652"/>
            <a:ext cx="6627886" cy="4709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Campaigning begins: </a:t>
            </a:r>
            <a:r>
              <a:rPr lang="en-GB" b="1" dirty="0"/>
              <a:t>13:00, Wed 4 March</a:t>
            </a:r>
          </a:p>
          <a:p>
            <a:r>
              <a:rPr lang="en-GB" dirty="0"/>
              <a:t>Debate: </a:t>
            </a:r>
            <a:r>
              <a:rPr lang="en-GB" b="1" dirty="0"/>
              <a:t>15:00</a:t>
            </a:r>
            <a:r>
              <a:rPr lang="en-GB" dirty="0"/>
              <a:t>, </a:t>
            </a:r>
            <a:r>
              <a:rPr lang="en-GB" b="1" dirty="0"/>
              <a:t>Wed 6 March (Metric, FB) </a:t>
            </a:r>
          </a:p>
          <a:p>
            <a:r>
              <a:rPr lang="en-GB" dirty="0"/>
              <a:t>Felix special</a:t>
            </a:r>
            <a:r>
              <a:rPr lang="en-GB" b="1" dirty="0"/>
              <a:t>: 10:00, Fri 8 March </a:t>
            </a:r>
          </a:p>
          <a:p>
            <a:r>
              <a:rPr lang="en-GB" dirty="0"/>
              <a:t>Voting opens: </a:t>
            </a:r>
            <a:r>
              <a:rPr lang="en-GB" b="1" dirty="0"/>
              <a:t>noon, Mon 9 March</a:t>
            </a:r>
          </a:p>
          <a:p>
            <a:r>
              <a:rPr lang="en-GB" dirty="0"/>
              <a:t>Voting closes:</a:t>
            </a:r>
            <a:r>
              <a:rPr lang="en-GB" b="1" dirty="0"/>
              <a:t> 14:00, </a:t>
            </a:r>
            <a:r>
              <a:rPr lang="en-GB" b="1" dirty="0" err="1"/>
              <a:t>Thur</a:t>
            </a:r>
            <a:r>
              <a:rPr lang="en-GB" b="1" dirty="0"/>
              <a:t> 12 March</a:t>
            </a:r>
          </a:p>
          <a:p>
            <a:r>
              <a:rPr lang="en-GB" dirty="0"/>
              <a:t>Intention to complain submission deadline</a:t>
            </a:r>
            <a:r>
              <a:rPr lang="en-GB" b="1" dirty="0"/>
              <a:t>: 17:00, </a:t>
            </a:r>
            <a:r>
              <a:rPr lang="en-GB" b="1" dirty="0" err="1"/>
              <a:t>Thur</a:t>
            </a:r>
            <a:r>
              <a:rPr lang="en-GB" b="1" dirty="0"/>
              <a:t> 12 March </a:t>
            </a:r>
          </a:p>
          <a:p>
            <a:r>
              <a:rPr lang="en-GB" dirty="0"/>
              <a:t>Complaints deadline:</a:t>
            </a:r>
            <a:r>
              <a:rPr lang="en-GB" b="1" dirty="0"/>
              <a:t> 10:00, Fri 13 March</a:t>
            </a:r>
          </a:p>
          <a:p>
            <a:r>
              <a:rPr lang="en-GB" dirty="0"/>
              <a:t>Results Party: </a:t>
            </a:r>
            <a:r>
              <a:rPr lang="en-GB" b="1" dirty="0"/>
              <a:t>19:00, Fri 13 March  </a:t>
            </a:r>
          </a:p>
          <a:p>
            <a:endParaRPr lang="en-GB" dirty="0"/>
          </a:p>
        </p:txBody>
      </p:sp>
    </p:spTree>
    <p:extLst>
      <p:ext uri="{BB962C8B-B14F-4D97-AF65-F5344CB8AC3E}">
        <p14:creationId xmlns:p14="http://schemas.microsoft.com/office/powerpoint/2010/main" val="67460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Rules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736887" cy="5134150"/>
          </a:xfrm>
        </p:spPr>
        <p:txBody>
          <a:bodyPr>
            <a:normAutofit/>
          </a:bodyPr>
          <a:lstStyle/>
          <a:p>
            <a:r>
              <a:rPr lang="en-GB"/>
              <a:t>Rules are there to keep the elections fair and accessible</a:t>
            </a:r>
            <a:br>
              <a:rPr lang="en-GB"/>
            </a:br>
            <a:endParaRPr lang="en-GB"/>
          </a:p>
          <a:p>
            <a:r>
              <a:rPr lang="en-GB"/>
              <a:t>Breaches will be penalised </a:t>
            </a:r>
            <a:br>
              <a:rPr lang="en-GB"/>
            </a:br>
            <a:endParaRPr lang="en-GB"/>
          </a:p>
          <a:p>
            <a:r>
              <a:rPr lang="en-GB"/>
              <a:t>On becoming a candidate, you stated that you have read and understood the rules</a:t>
            </a:r>
            <a:br>
              <a:rPr lang="en-GB"/>
            </a:br>
            <a:endParaRPr lang="en-GB"/>
          </a:p>
          <a:p>
            <a:r>
              <a:rPr lang="en-GB"/>
              <a:t>You will be considered responsible for the actions of your campaign team.</a:t>
            </a:r>
            <a:br>
              <a:rPr lang="en-GB"/>
            </a:br>
            <a:endParaRPr lang="en-GB"/>
          </a:p>
          <a:p>
            <a:r>
              <a:rPr lang="en-GB"/>
              <a:t>If in doubt, ask!</a:t>
            </a:r>
            <a:r>
              <a:rPr lang="en-GB" b="1"/>
              <a:t> </a:t>
            </a:r>
            <a:r>
              <a:rPr lang="en-GB" b="1" err="1"/>
              <a:t>Elections@imperial.ac.uk</a:t>
            </a:r>
            <a:endParaRPr lang="en-GB" b="1"/>
          </a:p>
        </p:txBody>
      </p:sp>
    </p:spTree>
    <p:extLst>
      <p:ext uri="{BB962C8B-B14F-4D97-AF65-F5344CB8AC3E}">
        <p14:creationId xmlns:p14="http://schemas.microsoft.com/office/powerpoint/2010/main" val="353741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Key rules to remember</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No campaigning until 13:00 today</a:t>
            </a:r>
          </a:p>
          <a:p>
            <a:endParaRPr lang="en-GB"/>
          </a:p>
          <a:p>
            <a:r>
              <a:rPr lang="en-GB"/>
              <a:t>No use of pre-existing mailing lists, social media groups/pages, group chats</a:t>
            </a:r>
            <a:br>
              <a:rPr lang="en-GB"/>
            </a:br>
            <a:endParaRPr lang="en-GB"/>
          </a:p>
          <a:p>
            <a:r>
              <a:rPr lang="en-GB"/>
              <a:t>No unsolicited online contact (spamming)</a:t>
            </a:r>
            <a:br>
              <a:rPr lang="en-GB"/>
            </a:br>
            <a:endParaRPr lang="en-GB"/>
          </a:p>
          <a:p>
            <a:r>
              <a:rPr lang="en-GB"/>
              <a:t>Stay within your budget </a:t>
            </a:r>
            <a:br>
              <a:rPr lang="en-GB"/>
            </a:br>
            <a:endParaRPr lang="en-GB"/>
          </a:p>
          <a:p>
            <a:r>
              <a:rPr lang="en-GB"/>
              <a:t>Expenditure will be subtracted from your budget at the market rate, not necessarily the rate you paid for it</a:t>
            </a:r>
          </a:p>
        </p:txBody>
      </p:sp>
    </p:spTree>
    <p:extLst>
      <p:ext uri="{BB962C8B-B14F-4D97-AF65-F5344CB8AC3E}">
        <p14:creationId xmlns:p14="http://schemas.microsoft.com/office/powerpoint/2010/main" val="38096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0"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Common mistakes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a:normAutofit lnSpcReduction="10000"/>
          </a:bodyPr>
          <a:lstStyle/>
          <a:p>
            <a:r>
              <a:rPr lang="en-GB"/>
              <a:t>Posting on an existing social media page or channel</a:t>
            </a:r>
            <a:br>
              <a:rPr lang="en-GB"/>
            </a:br>
            <a:endParaRPr lang="en-GB"/>
          </a:p>
          <a:p>
            <a:r>
              <a:rPr lang="en-GB"/>
              <a:t>Spamming – texting all of your WhatsApp contacts or </a:t>
            </a:r>
            <a:r>
              <a:rPr lang="en-GB" err="1"/>
              <a:t>DMing</a:t>
            </a:r>
            <a:r>
              <a:rPr lang="en-GB"/>
              <a:t> your entire cohort</a:t>
            </a:r>
            <a:br>
              <a:rPr lang="en-GB"/>
            </a:br>
            <a:endParaRPr lang="en-GB"/>
          </a:p>
          <a:p>
            <a:r>
              <a:rPr lang="en-GB"/>
              <a:t>Not proactively ensuring your campaign team are aware of the rules</a:t>
            </a:r>
          </a:p>
          <a:p>
            <a:pPr lvl="1"/>
            <a:r>
              <a:rPr lang="en-GB"/>
              <a:t>‘Letting’ them break the rules on your behalf – including failure to clarify to them what they can and cannot do</a:t>
            </a:r>
            <a:br>
              <a:rPr lang="en-GB"/>
            </a:br>
            <a:endParaRPr lang="en-GB"/>
          </a:p>
          <a:p>
            <a:r>
              <a:rPr lang="en-GB"/>
              <a:t>Claiming ignorance of rules (not a defence against sanctions)</a:t>
            </a:r>
          </a:p>
        </p:txBody>
      </p:sp>
    </p:spTree>
    <p:extLst>
      <p:ext uri="{BB962C8B-B14F-4D97-AF65-F5344CB8AC3E}">
        <p14:creationId xmlns:p14="http://schemas.microsoft.com/office/powerpoint/2010/main" val="27798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736887" cy="5134150"/>
          </a:xfrm>
        </p:spPr>
        <p:txBody>
          <a:bodyPr>
            <a:normAutofit/>
          </a:bodyPr>
          <a:lstStyle/>
          <a:p>
            <a:r>
              <a:rPr lang="en-GB"/>
              <a:t>Warning:</a:t>
            </a:r>
          </a:p>
          <a:p>
            <a:pPr lvl="1"/>
            <a:r>
              <a:rPr lang="en-GB"/>
              <a:t>Written notice by DRO specifying the rule breached</a:t>
            </a:r>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267677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360643DCBCE24DAFA44E191C3C34C9" ma:contentTypeVersion="7" ma:contentTypeDescription="Create a new document." ma:contentTypeScope="" ma:versionID="bbe4eb2cdac976e6bf9ff3949a727a8a">
  <xsd:schema xmlns:xsd="http://www.w3.org/2001/XMLSchema" xmlns:xs="http://www.w3.org/2001/XMLSchema" xmlns:p="http://schemas.microsoft.com/office/2006/metadata/properties" xmlns:ns2="ff5a8588-9d7d-44c7-ae8b-f6f34abe9702" xmlns:ns3="3420745c-bc9b-49ef-a78f-22efab982749" targetNamespace="http://schemas.microsoft.com/office/2006/metadata/properties" ma:root="true" ma:fieldsID="af4a0f2dc339fab554412af13ca0da51" ns2:_="" ns3:_="">
    <xsd:import namespace="ff5a8588-9d7d-44c7-ae8b-f6f34abe9702"/>
    <xsd:import namespace="3420745c-bc9b-49ef-a78f-22efab9827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8588-9d7d-44c7-ae8b-f6f34abe9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20745c-bc9b-49ef-a78f-22efab98274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720A3-67DB-437D-A15A-10FBEDEE4015}">
  <ds:schemaRefs>
    <ds:schemaRef ds:uri="http://purl.org/dc/elements/1.1/"/>
    <ds:schemaRef ds:uri="3420745c-bc9b-49ef-a78f-22efab982749"/>
    <ds:schemaRef ds:uri="ff5a8588-9d7d-44c7-ae8b-f6f34abe970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24318A1-75D7-4999-9676-FFBD742E7D16}">
  <ds:schemaRefs>
    <ds:schemaRef ds:uri="3420745c-bc9b-49ef-a78f-22efab982749"/>
    <ds:schemaRef ds:uri="ff5a8588-9d7d-44c7-ae8b-f6f34abe97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7BD408-DECF-42D2-A8F7-76C6FDC2A0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1433</TotalTime>
  <Words>1702</Words>
  <Application>Microsoft Office PowerPoint</Application>
  <PresentationFormat>On-screen Show (4:3)</PresentationFormat>
  <Paragraphs>176</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vt:lpstr>
      <vt:lpstr>Office Theme</vt:lpstr>
      <vt:lpstr>PowerPoint Presentation</vt:lpstr>
      <vt:lpstr>Candidate Briefing</vt:lpstr>
      <vt:lpstr>LE20 Elections Team</vt:lpstr>
      <vt:lpstr>LE20 Elections Team</vt:lpstr>
      <vt:lpstr>What’s next: LE20</vt:lpstr>
      <vt:lpstr>Rules</vt:lpstr>
      <vt:lpstr>Key rules to remember</vt:lpstr>
      <vt:lpstr>Common mistakes</vt:lpstr>
      <vt:lpstr>Sanctions</vt:lpstr>
      <vt:lpstr>Sanctions</vt:lpstr>
      <vt:lpstr>Sanctions</vt:lpstr>
      <vt:lpstr>Sanctions</vt:lpstr>
      <vt:lpstr>Sanctions</vt:lpstr>
      <vt:lpstr>Sanctions</vt:lpstr>
      <vt:lpstr>How to complain  </vt:lpstr>
      <vt:lpstr>The results</vt:lpstr>
      <vt:lpstr>The results</vt:lpstr>
      <vt:lpstr>Voting system</vt:lpstr>
      <vt:lpstr>Campaigning Checklist</vt:lpstr>
      <vt:lpstr>Any questions?</vt:lpstr>
      <vt:lpstr>Good luck &amp; good campaigning!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Alex Mckee</dc:creator>
  <cp:lastModifiedBy>Lee, Keriann K</cp:lastModifiedBy>
  <cp:revision>4</cp:revision>
  <cp:lastPrinted>2020-03-04T12:02:57Z</cp:lastPrinted>
  <dcterms:created xsi:type="dcterms:W3CDTF">2013-11-26T11:27:16Z</dcterms:created>
  <dcterms:modified xsi:type="dcterms:W3CDTF">2020-03-05T11:48:35Z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0x010100F6360643DCBCE24DAFA44E191C3C34C9</vt:lpwstr>
  </property>
</Properties>
</file>