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64" r:id="rId5"/>
    <p:sldId id="261" r:id="rId6"/>
    <p:sldId id="268" r:id="rId7"/>
    <p:sldId id="275" r:id="rId8"/>
    <p:sldId id="269" r:id="rId9"/>
    <p:sldId id="274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CF005D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3" autoAdjust="0"/>
  </p:normalViewPr>
  <p:slideViewPr>
    <p:cSldViewPr snapToGrid="0" snapToObjects="1">
      <p:cViewPr>
        <p:scale>
          <a:sx n="80" d="100"/>
          <a:sy n="80" d="100"/>
        </p:scale>
        <p:origin x="-2536" y="-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pres:Desktop:FSP%20Propos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pres:Desktop:FSP%20Propos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pres:Desktop:FSP%20Propos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pres:Desktop:FSP%20Propos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%20HD:Users:pres:Desktop:FSP%20Propos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 Loans Company Finanical Support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SLC Loan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Sheet1!$B$7:$J$7</c:f>
              <c:numCache>
                <c:formatCode>"£"#,##0</c:formatCode>
                <c:ptCount val="9"/>
                <c:pt idx="0">
                  <c:v>6058.0</c:v>
                </c:pt>
                <c:pt idx="1">
                  <c:v>6294.0</c:v>
                </c:pt>
                <c:pt idx="2">
                  <c:v>6768.0</c:v>
                </c:pt>
                <c:pt idx="3">
                  <c:v>7241.0</c:v>
                </c:pt>
                <c:pt idx="4">
                  <c:v>7602.0</c:v>
                </c:pt>
                <c:pt idx="5">
                  <c:v>7657.0</c:v>
                </c:pt>
                <c:pt idx="6">
                  <c:v>7284.0</c:v>
                </c:pt>
                <c:pt idx="7">
                  <c:v>6779.0</c:v>
                </c:pt>
                <c:pt idx="8">
                  <c:v>6274.0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SLC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Sheet1!$B$8:$J$8</c:f>
              <c:numCache>
                <c:formatCode>"£"#,##0</c:formatCode>
                <c:ptCount val="9"/>
                <c:pt idx="0">
                  <c:v>3387.0</c:v>
                </c:pt>
                <c:pt idx="1">
                  <c:v>2914.0</c:v>
                </c:pt>
                <c:pt idx="2">
                  <c:v>1967.0</c:v>
                </c:pt>
                <c:pt idx="3">
                  <c:v>1020.0</c:v>
                </c:pt>
                <c:pt idx="4">
                  <c:v>298.0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2110808"/>
        <c:axId val="2089255176"/>
      </c:barChart>
      <c:catAx>
        <c:axId val="2112110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9255176"/>
        <c:crosses val="autoZero"/>
        <c:auto val="1"/>
        <c:lblAlgn val="ctr"/>
        <c:lblOffset val="100"/>
        <c:noMultiLvlLbl val="0"/>
      </c:catAx>
      <c:valAx>
        <c:axId val="2089255176"/>
        <c:scaling>
          <c:orientation val="minMax"/>
          <c:max val="16000.0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crossAx val="2112110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Imperial Bursary under Current System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05695469753"/>
          <c:y val="0.176004789742171"/>
          <c:w val="0.72703786787025"/>
          <c:h val="0.6591764135589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Current IC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Sheet1!$B$5:$J$5</c:f>
              <c:numCache>
                <c:formatCode>"£"#,##0</c:formatCode>
                <c:ptCount val="9"/>
                <c:pt idx="0">
                  <c:v>6000.0</c:v>
                </c:pt>
                <c:pt idx="1">
                  <c:v>5300.0</c:v>
                </c:pt>
                <c:pt idx="2">
                  <c:v>4600.0</c:v>
                </c:pt>
                <c:pt idx="3">
                  <c:v>2800.0</c:v>
                </c:pt>
                <c:pt idx="4">
                  <c:v>1200.0</c:v>
                </c:pt>
                <c:pt idx="5">
                  <c:v>1200.0</c:v>
                </c:pt>
                <c:pt idx="6">
                  <c:v>900.0</c:v>
                </c:pt>
                <c:pt idx="7">
                  <c:v>600.0</c:v>
                </c:pt>
                <c:pt idx="8">
                  <c:v>500.0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0699416"/>
        <c:axId val="2110651224"/>
      </c:barChart>
      <c:catAx>
        <c:axId val="2110699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651224"/>
        <c:crosses val="autoZero"/>
        <c:auto val="1"/>
        <c:lblAlgn val="ctr"/>
        <c:lblOffset val="100"/>
        <c:noMultiLvlLbl val="0"/>
      </c:catAx>
      <c:valAx>
        <c:axId val="2110651224"/>
        <c:scaling>
          <c:orientation val="minMax"/>
          <c:max val="16000.0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crossAx val="2110699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988615977638"/>
          <c:y val="0.524156438571405"/>
          <c:w val="0.135117590612505"/>
          <c:h val="0.077515108506199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Package</a:t>
            </a:r>
            <a:r>
              <a:rPr lang="en-US" baseline="0" dirty="0" smtClean="0"/>
              <a:t> with Option 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Current IC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Sheet1!$B$5:$J$5</c:f>
              <c:numCache>
                <c:formatCode>"£"#,##0</c:formatCode>
                <c:ptCount val="9"/>
                <c:pt idx="0">
                  <c:v>6000.0</c:v>
                </c:pt>
                <c:pt idx="1">
                  <c:v>5300.0</c:v>
                </c:pt>
                <c:pt idx="2">
                  <c:v>4600.0</c:v>
                </c:pt>
                <c:pt idx="3">
                  <c:v>2800.0</c:v>
                </c:pt>
                <c:pt idx="4">
                  <c:v>1200.0</c:v>
                </c:pt>
                <c:pt idx="5">
                  <c:v>1200.0</c:v>
                </c:pt>
                <c:pt idx="6">
                  <c:v>900.0</c:v>
                </c:pt>
                <c:pt idx="7">
                  <c:v>600.0</c:v>
                </c:pt>
                <c:pt idx="8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SLC Loan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Sheet1!$B$7:$J$7</c:f>
              <c:numCache>
                <c:formatCode>"£"#,##0</c:formatCode>
                <c:ptCount val="9"/>
                <c:pt idx="0">
                  <c:v>6058.0</c:v>
                </c:pt>
                <c:pt idx="1">
                  <c:v>6294.0</c:v>
                </c:pt>
                <c:pt idx="2">
                  <c:v>6768.0</c:v>
                </c:pt>
                <c:pt idx="3">
                  <c:v>7241.0</c:v>
                </c:pt>
                <c:pt idx="4">
                  <c:v>7602.0</c:v>
                </c:pt>
                <c:pt idx="5">
                  <c:v>7657.0</c:v>
                </c:pt>
                <c:pt idx="6">
                  <c:v>7284.0</c:v>
                </c:pt>
                <c:pt idx="7">
                  <c:v>6779.0</c:v>
                </c:pt>
                <c:pt idx="8">
                  <c:v>6274.0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SLC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Sheet1!$B$8:$J$8</c:f>
              <c:numCache>
                <c:formatCode>"£"#,##0</c:formatCode>
                <c:ptCount val="9"/>
                <c:pt idx="0">
                  <c:v>3387.0</c:v>
                </c:pt>
                <c:pt idx="1">
                  <c:v>2914.0</c:v>
                </c:pt>
                <c:pt idx="2">
                  <c:v>1967.0</c:v>
                </c:pt>
                <c:pt idx="3">
                  <c:v>1020.0</c:v>
                </c:pt>
                <c:pt idx="4">
                  <c:v>298.0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278888"/>
        <c:axId val="2110949144"/>
      </c:barChart>
      <c:catAx>
        <c:axId val="2111278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949144"/>
        <c:crosses val="autoZero"/>
        <c:auto val="1"/>
        <c:lblAlgn val="ctr"/>
        <c:lblOffset val="100"/>
        <c:noMultiLvlLbl val="0"/>
      </c:catAx>
      <c:valAx>
        <c:axId val="2110949144"/>
        <c:scaling>
          <c:orientation val="minMax"/>
          <c:max val="16000.0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crossAx val="2111278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</a:t>
            </a:r>
            <a:r>
              <a:rPr lang="en-US" baseline="0" dirty="0" smtClean="0"/>
              <a:t> Package with Option B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Flat IC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Sheet1!$B$6:$J$6</c:f>
              <c:numCache>
                <c:formatCode>"£"#,##0</c:formatCode>
                <c:ptCount val="9"/>
                <c:pt idx="0">
                  <c:v>4100.0</c:v>
                </c:pt>
                <c:pt idx="1">
                  <c:v>4100.0</c:v>
                </c:pt>
                <c:pt idx="2">
                  <c:v>4100.0</c:v>
                </c:pt>
                <c:pt idx="3">
                  <c:v>4100.0</c:v>
                </c:pt>
                <c:pt idx="4">
                  <c:v>4100.0</c:v>
                </c:pt>
                <c:pt idx="5">
                  <c:v>4100.0</c:v>
                </c:pt>
                <c:pt idx="6">
                  <c:v>4100.0</c:v>
                </c:pt>
                <c:pt idx="7">
                  <c:v>4100.0</c:v>
                </c:pt>
                <c:pt idx="8">
                  <c:v>4100.0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SLC Loan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Sheet1!$B$7:$J$7</c:f>
              <c:numCache>
                <c:formatCode>"£"#,##0</c:formatCode>
                <c:ptCount val="9"/>
                <c:pt idx="0">
                  <c:v>6058.0</c:v>
                </c:pt>
                <c:pt idx="1">
                  <c:v>6294.0</c:v>
                </c:pt>
                <c:pt idx="2">
                  <c:v>6768.0</c:v>
                </c:pt>
                <c:pt idx="3">
                  <c:v>7241.0</c:v>
                </c:pt>
                <c:pt idx="4">
                  <c:v>7602.0</c:v>
                </c:pt>
                <c:pt idx="5">
                  <c:v>7657.0</c:v>
                </c:pt>
                <c:pt idx="6">
                  <c:v>7284.0</c:v>
                </c:pt>
                <c:pt idx="7">
                  <c:v>6779.0</c:v>
                </c:pt>
                <c:pt idx="8">
                  <c:v>6274.0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SLC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Sheet1!$B$8:$J$8</c:f>
              <c:numCache>
                <c:formatCode>"£"#,##0</c:formatCode>
                <c:ptCount val="9"/>
                <c:pt idx="0">
                  <c:v>3387.0</c:v>
                </c:pt>
                <c:pt idx="1">
                  <c:v>2914.0</c:v>
                </c:pt>
                <c:pt idx="2">
                  <c:v>1967.0</c:v>
                </c:pt>
                <c:pt idx="3">
                  <c:v>1020.0</c:v>
                </c:pt>
                <c:pt idx="4">
                  <c:v>298.0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577992"/>
        <c:axId val="2111580968"/>
      </c:barChart>
      <c:catAx>
        <c:axId val="2111577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580968"/>
        <c:crosses val="autoZero"/>
        <c:auto val="1"/>
        <c:lblAlgn val="ctr"/>
        <c:lblOffset val="100"/>
        <c:noMultiLvlLbl val="0"/>
      </c:catAx>
      <c:valAx>
        <c:axId val="2111580968"/>
        <c:scaling>
          <c:orientation val="minMax"/>
          <c:max val="16000.0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crossAx val="2111577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181256380898"/>
          <c:y val="0.039822862175269"/>
          <c:w val="0.769755494595868"/>
          <c:h val="0.6489791639976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Current IC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Sheet1!$B$5:$J$5</c:f>
              <c:numCache>
                <c:formatCode>"£"#,##0</c:formatCode>
                <c:ptCount val="9"/>
                <c:pt idx="0">
                  <c:v>6000.0</c:v>
                </c:pt>
                <c:pt idx="1">
                  <c:v>5300.0</c:v>
                </c:pt>
                <c:pt idx="2">
                  <c:v>4600.0</c:v>
                </c:pt>
                <c:pt idx="3">
                  <c:v>2800.0</c:v>
                </c:pt>
                <c:pt idx="4">
                  <c:v>1200.0</c:v>
                </c:pt>
                <c:pt idx="5">
                  <c:v>1200.0</c:v>
                </c:pt>
                <c:pt idx="6">
                  <c:v>900.0</c:v>
                </c:pt>
                <c:pt idx="7">
                  <c:v>600.0</c:v>
                </c:pt>
                <c:pt idx="8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SLC Loan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Sheet1!$B$7:$J$7</c:f>
              <c:numCache>
                <c:formatCode>"£"#,##0</c:formatCode>
                <c:ptCount val="9"/>
                <c:pt idx="0">
                  <c:v>6058.0</c:v>
                </c:pt>
                <c:pt idx="1">
                  <c:v>6294.0</c:v>
                </c:pt>
                <c:pt idx="2">
                  <c:v>6768.0</c:v>
                </c:pt>
                <c:pt idx="3">
                  <c:v>7241.0</c:v>
                </c:pt>
                <c:pt idx="4">
                  <c:v>7602.0</c:v>
                </c:pt>
                <c:pt idx="5">
                  <c:v>7657.0</c:v>
                </c:pt>
                <c:pt idx="6">
                  <c:v>7284.0</c:v>
                </c:pt>
                <c:pt idx="7">
                  <c:v>6779.0</c:v>
                </c:pt>
                <c:pt idx="8">
                  <c:v>6274.0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SLC Bursary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&lt;£25k</c:v>
                </c:pt>
                <c:pt idx="1">
                  <c:v>£25k-30k</c:v>
                </c:pt>
                <c:pt idx="2">
                  <c:v>£30-35k</c:v>
                </c:pt>
                <c:pt idx="3">
                  <c:v>£35-40k</c:v>
                </c:pt>
                <c:pt idx="4">
                  <c:v>£40-42k</c:v>
                </c:pt>
                <c:pt idx="5">
                  <c:v>£42-45k</c:v>
                </c:pt>
                <c:pt idx="6">
                  <c:v>£45-50k</c:v>
                </c:pt>
                <c:pt idx="7">
                  <c:v>£50-55k</c:v>
                </c:pt>
                <c:pt idx="8">
                  <c:v>£55-60k</c:v>
                </c:pt>
              </c:strCache>
            </c:strRef>
          </c:cat>
          <c:val>
            <c:numRef>
              <c:f>Sheet1!$B$8:$J$8</c:f>
              <c:numCache>
                <c:formatCode>"£"#,##0</c:formatCode>
                <c:ptCount val="9"/>
                <c:pt idx="0">
                  <c:v>3387.0</c:v>
                </c:pt>
                <c:pt idx="1">
                  <c:v>2914.0</c:v>
                </c:pt>
                <c:pt idx="2">
                  <c:v>1967.0</c:v>
                </c:pt>
                <c:pt idx="3">
                  <c:v>1020.0</c:v>
                </c:pt>
                <c:pt idx="4">
                  <c:v>298.0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090280"/>
        <c:axId val="2111522200"/>
      </c:barChart>
      <c:catAx>
        <c:axId val="21110902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522200"/>
        <c:crosses val="autoZero"/>
        <c:auto val="1"/>
        <c:lblAlgn val="ctr"/>
        <c:lblOffset val="100"/>
        <c:noMultiLvlLbl val="0"/>
      </c:catAx>
      <c:valAx>
        <c:axId val="2111522200"/>
        <c:scaling>
          <c:orientation val="minMax"/>
          <c:max val="16000.0"/>
        </c:scaling>
        <c:delete val="0"/>
        <c:axPos val="l"/>
        <c:majorGridlines/>
        <c:numFmt formatCode="&quot;£&quot;#,##0" sourceLinked="1"/>
        <c:majorTickMark val="out"/>
        <c:minorTickMark val="none"/>
        <c:tickLblPos val="nextTo"/>
        <c:crossAx val="211109028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77E9A-B90E-4581-B4A4-F73A8B09DB21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CB1E-66CB-4762-8395-B87C11CE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0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7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6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8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6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CB1E-66CB-4762-8395-B87C11CE7C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5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-10544"/>
          <a:stretch/>
        </p:blipFill>
        <p:spPr>
          <a:xfrm>
            <a:off x="-59532" y="-13230"/>
            <a:ext cx="10173943" cy="76523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235999" y="-98797"/>
            <a:ext cx="7772400" cy="1470025"/>
          </a:xfrm>
        </p:spPr>
        <p:txBody>
          <a:bodyPr/>
          <a:lstStyle/>
          <a:p>
            <a:pPr algn="l"/>
            <a:r>
              <a:rPr lang="en-US" b="1" spc="-100" dirty="0" smtClean="0">
                <a:solidFill>
                  <a:schemeClr val="bg1"/>
                </a:solidFill>
              </a:rPr>
              <a:t>Main Title Here</a:t>
            </a:r>
            <a:endParaRPr lang="en-US" b="1" spc="-1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35999" y="3989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0" spc="0" dirty="0" smtClean="0">
                <a:solidFill>
                  <a:schemeClr val="bg1"/>
                </a:solidFill>
              </a:rPr>
              <a:t>Sub title</a:t>
            </a:r>
            <a:r>
              <a:rPr lang="en-US" sz="2800" b="0" spc="0" baseline="0" dirty="0" smtClean="0">
                <a:solidFill>
                  <a:schemeClr val="bg1"/>
                </a:solidFill>
              </a:rPr>
              <a:t> or year</a:t>
            </a:r>
            <a:endParaRPr lang="en-US" sz="2800" b="0" spc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305" y="6259405"/>
            <a:ext cx="9333348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263" y="6367878"/>
            <a:ext cx="2717800" cy="342900"/>
          </a:xfrm>
          <a:prstGeom prst="rect">
            <a:avLst/>
          </a:prstGeom>
        </p:spPr>
      </p:pic>
      <p:pic>
        <p:nvPicPr>
          <p:cNvPr id="13" name="Picture 12" descr="small_BLACK_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03" y="6334572"/>
            <a:ext cx="887214" cy="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5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300"/>
            <a:ext cx="4038600" cy="5015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300"/>
            <a:ext cx="4038600" cy="5015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95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2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0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jpg"/><Relationship Id="rId17" Type="http://schemas.openxmlformats.org/officeDocument/2006/relationships/image" Target="../media/image5.jpg"/><Relationship Id="rId18" Type="http://schemas.openxmlformats.org/officeDocument/2006/relationships/image" Target="../media/image6.jpg"/><Relationship Id="rId1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1522" y="-463548"/>
            <a:ext cx="2607831" cy="26078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2014"/>
            <a:ext cx="8229600" cy="513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6305" y="6259405"/>
            <a:ext cx="9333348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7263" y="6367878"/>
            <a:ext cx="2717800" cy="342900"/>
          </a:xfrm>
          <a:prstGeom prst="rect">
            <a:avLst/>
          </a:prstGeom>
        </p:spPr>
      </p:pic>
      <p:pic>
        <p:nvPicPr>
          <p:cNvPr id="12" name="Picture 11" descr="small_BLACK_RG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03" y="6334572"/>
            <a:ext cx="887214" cy="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EC008C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538"/>
          <a:stretch/>
        </p:blipFill>
        <p:spPr>
          <a:xfrm>
            <a:off x="-59531" y="-13230"/>
            <a:ext cx="9203532" cy="7652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5999" y="-98797"/>
            <a:ext cx="7772400" cy="1470025"/>
          </a:xfrm>
        </p:spPr>
        <p:txBody>
          <a:bodyPr/>
          <a:lstStyle/>
          <a:p>
            <a:pPr algn="l"/>
            <a:r>
              <a:rPr lang="en-US" b="1" spc="-100" dirty="0" smtClean="0">
                <a:solidFill>
                  <a:schemeClr val="bg1"/>
                </a:solidFill>
              </a:rPr>
              <a:t>The Imperial College </a:t>
            </a:r>
            <a:br>
              <a:rPr lang="en-US" b="1" spc="-100" dirty="0" smtClean="0">
                <a:solidFill>
                  <a:schemeClr val="bg1"/>
                </a:solidFill>
              </a:rPr>
            </a:br>
            <a:r>
              <a:rPr lang="en-US" b="1" spc="-100" dirty="0" smtClean="0">
                <a:solidFill>
                  <a:schemeClr val="bg1"/>
                </a:solidFill>
              </a:rPr>
              <a:t>Bursary</a:t>
            </a:r>
            <a:endParaRPr lang="en-US" b="1" spc="-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05" y="6259405"/>
            <a:ext cx="933334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3" y="6412063"/>
            <a:ext cx="2717800" cy="342900"/>
          </a:xfrm>
          <a:prstGeom prst="rect">
            <a:avLst/>
          </a:prstGeom>
        </p:spPr>
      </p:pic>
      <p:pic>
        <p:nvPicPr>
          <p:cNvPr id="9" name="Picture 8" descr="small_BLACK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58" y="6374298"/>
            <a:ext cx="825567" cy="4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6 other models in between A &amp; B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Remember:</a:t>
            </a:r>
            <a:endParaRPr lang="en-US" i="1" dirty="0"/>
          </a:p>
          <a:p>
            <a:r>
              <a:rPr lang="en-US" i="1" dirty="0"/>
              <a:t>As ‘access activities’ College currently gives</a:t>
            </a:r>
          </a:p>
          <a:p>
            <a:pPr lvl="1"/>
            <a:r>
              <a:rPr lang="en-US" i="1" dirty="0"/>
              <a:t>32% of the extra income in Bursaries</a:t>
            </a:r>
          </a:p>
          <a:p>
            <a:pPr lvl="1"/>
            <a:r>
              <a:rPr lang="en-US" i="1" dirty="0"/>
              <a:t>3% of extra income into </a:t>
            </a:r>
            <a:r>
              <a:rPr lang="en-US" i="1" dirty="0" smtClean="0"/>
              <a:t>Outreach</a:t>
            </a:r>
          </a:p>
          <a:p>
            <a:pPr lvl="1"/>
            <a:endParaRPr lang="en-US" dirty="0"/>
          </a:p>
          <a:p>
            <a:r>
              <a:rPr lang="en-US" dirty="0" smtClean="0"/>
              <a:t>An additional part of the range of options is modifying the amount spent on Outreach:</a:t>
            </a:r>
          </a:p>
          <a:p>
            <a:pPr lvl="1"/>
            <a:r>
              <a:rPr lang="en-US" dirty="0" smtClean="0"/>
              <a:t>From 3% (£570k)</a:t>
            </a:r>
          </a:p>
          <a:p>
            <a:pPr lvl="1"/>
            <a:r>
              <a:rPr lang="en-US" dirty="0" smtClean="0"/>
              <a:t>To 5% (£950k)</a:t>
            </a:r>
          </a:p>
          <a:p>
            <a:pPr lvl="1"/>
            <a:r>
              <a:rPr lang="en-US" dirty="0" smtClean="0"/>
              <a:t>Or 10% (£1.9M)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44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Registry advertises the cost of living as:</a:t>
            </a:r>
          </a:p>
          <a:p>
            <a:pPr lvl="1"/>
            <a:r>
              <a:rPr lang="en-US" dirty="0" smtClean="0"/>
              <a:t>£11,522 for 39 weeks or</a:t>
            </a:r>
          </a:p>
          <a:p>
            <a:pPr lvl="1"/>
            <a:r>
              <a:rPr lang="en-US" smtClean="0"/>
              <a:t>£15,202 </a:t>
            </a:r>
            <a:r>
              <a:rPr lang="en-US" dirty="0" smtClean="0"/>
              <a:t>for 52 weeks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One assumption is that </a:t>
            </a:r>
            <a:br>
              <a:rPr lang="en-US" dirty="0" smtClean="0"/>
            </a:br>
            <a:r>
              <a:rPr lang="en-US" dirty="0" smtClean="0"/>
              <a:t>students in the middle &amp; top </a:t>
            </a:r>
            <a:br>
              <a:rPr lang="en-US" dirty="0" smtClean="0"/>
            </a:br>
            <a:r>
              <a:rPr lang="en-US" dirty="0" smtClean="0"/>
              <a:t>brackets have access to other</a:t>
            </a:r>
            <a:br>
              <a:rPr lang="en-US" dirty="0" smtClean="0"/>
            </a:br>
            <a:r>
              <a:rPr lang="en-US" dirty="0" smtClean="0"/>
              <a:t>sources of funding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are as many students in the &lt;£25k band as there are in the £25k-£60k band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007048"/>
              </p:ext>
            </p:extLst>
          </p:nvPr>
        </p:nvGraphicFramePr>
        <p:xfrm>
          <a:off x="5251743" y="2463439"/>
          <a:ext cx="3435057" cy="223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80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78"/>
            <a:ext cx="8229600" cy="565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does this affect?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46"/>
            <a:ext cx="8229600" cy="5134150"/>
          </a:xfrm>
        </p:spPr>
        <p:txBody>
          <a:bodyPr/>
          <a:lstStyle/>
          <a:p>
            <a:r>
              <a:rPr lang="en-US" dirty="0" smtClean="0"/>
              <a:t>Home Undergraduate Students</a:t>
            </a:r>
          </a:p>
          <a:p>
            <a:pPr lvl="1"/>
            <a:r>
              <a:rPr lang="en-US" dirty="0" smtClean="0"/>
              <a:t>‘Home’ refers to your fee status (typically that you live in the UK)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endParaRPr lang="en-US" dirty="0"/>
          </a:p>
          <a:p>
            <a:r>
              <a:rPr lang="en-US" dirty="0" smtClean="0"/>
              <a:t>a household income of &lt;£60k</a:t>
            </a:r>
          </a:p>
        </p:txBody>
      </p:sp>
    </p:spTree>
    <p:extLst>
      <p:ext uri="{BB962C8B-B14F-4D97-AF65-F5344CB8AC3E}">
        <p14:creationId xmlns:p14="http://schemas.microsoft.com/office/powerpoint/2010/main" val="249763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78"/>
            <a:ext cx="8229600" cy="565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does our money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46"/>
            <a:ext cx="8229600" cy="5134150"/>
          </a:xfrm>
        </p:spPr>
        <p:txBody>
          <a:bodyPr>
            <a:normAutofit/>
          </a:bodyPr>
          <a:lstStyle/>
          <a:p>
            <a:r>
              <a:rPr lang="en-US" dirty="0" smtClean="0"/>
              <a:t>Students (that are eligible and apply) get a Maintenance Loan and potentially a Bursary from the Student Loans Company</a:t>
            </a:r>
          </a:p>
          <a:p>
            <a:endParaRPr lang="en-US" dirty="0"/>
          </a:p>
          <a:p>
            <a:r>
              <a:rPr lang="en-US" dirty="0" smtClean="0"/>
              <a:t>Imperial College provides an additional, independent Bursary on top of the Student Loans Company Loan and Bursary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5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78"/>
            <a:ext cx="8229600" cy="565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Imperial Bursary and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46"/>
            <a:ext cx="8229600" cy="5134150"/>
          </a:xfrm>
        </p:spPr>
        <p:txBody>
          <a:bodyPr/>
          <a:lstStyle/>
          <a:p>
            <a:r>
              <a:rPr lang="en-US" dirty="0" smtClean="0"/>
              <a:t>For Imperial to charge £9k a year, 35% of the ‘extra income’ (the difference between £9k and £6k) must be put into ‘access activities’</a:t>
            </a:r>
          </a:p>
          <a:p>
            <a:endParaRPr lang="en-US" dirty="0"/>
          </a:p>
          <a:p>
            <a:r>
              <a:rPr lang="en-US" dirty="0" smtClean="0"/>
              <a:t>As ‘access activities’ College currently gives</a:t>
            </a:r>
          </a:p>
          <a:p>
            <a:pPr lvl="1"/>
            <a:r>
              <a:rPr lang="en-US" dirty="0" smtClean="0"/>
              <a:t>32% of the extra income in Bursaries</a:t>
            </a:r>
          </a:p>
          <a:p>
            <a:pPr lvl="1"/>
            <a:r>
              <a:rPr lang="en-US" dirty="0" smtClean="0"/>
              <a:t>3% of extra income into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9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Financial Support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 Loans Company provides students with a Loan + Bursary package, which is means tested</a:t>
            </a:r>
          </a:p>
          <a:p>
            <a:pPr lvl="1"/>
            <a:r>
              <a:rPr lang="en-US" dirty="0" smtClean="0"/>
              <a:t>This is nothing to do with College, but is an important ‘base level’ of funding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28011"/>
              </p:ext>
            </p:extLst>
          </p:nvPr>
        </p:nvGraphicFramePr>
        <p:xfrm>
          <a:off x="1691690" y="2969472"/>
          <a:ext cx="5985400" cy="329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45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Financial Support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Imperial College London also offer an additional Bursary to eligible students</a:t>
            </a:r>
          </a:p>
          <a:p>
            <a:pPr lvl="1"/>
            <a:r>
              <a:rPr lang="en-US" dirty="0"/>
              <a:t>College is proposing a set of options that could change this for the 1</a:t>
            </a:r>
            <a:r>
              <a:rPr lang="en-US" baseline="30000" dirty="0"/>
              <a:t>st</a:t>
            </a:r>
            <a:r>
              <a:rPr lang="en-US" dirty="0"/>
              <a:t> years starting in the 2016/17 academic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In the current system, the 2016/17 bursary distribution would be: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602783"/>
              </p:ext>
            </p:extLst>
          </p:nvPr>
        </p:nvGraphicFramePr>
        <p:xfrm>
          <a:off x="1729889" y="2969472"/>
          <a:ext cx="5928108" cy="345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43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Proposals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8 options that College are looking 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two extremes of this are Option A and Option B</a:t>
            </a:r>
          </a:p>
          <a:p>
            <a:pPr lvl="1"/>
            <a:r>
              <a:rPr lang="en-US" dirty="0" smtClean="0"/>
              <a:t>Option A is the current system</a:t>
            </a:r>
          </a:p>
          <a:p>
            <a:pPr lvl="1"/>
            <a:r>
              <a:rPr lang="en-US" dirty="0" smtClean="0"/>
              <a:t>Option B is a system where everyone (&lt;£60k) gets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1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69720" cy="5751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Student Support: Option 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755"/>
            <a:ext cx="8229600" cy="5085408"/>
          </a:xfrm>
        </p:spPr>
        <p:txBody>
          <a:bodyPr/>
          <a:lstStyle/>
          <a:p>
            <a:r>
              <a:rPr lang="en-US" dirty="0" smtClean="0"/>
              <a:t>The total financial support package that a Student starting in 2016/17 will receive with option A (the current system) will be: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17233"/>
              </p:ext>
            </p:extLst>
          </p:nvPr>
        </p:nvGraphicFramePr>
        <p:xfrm>
          <a:off x="1663047" y="2969473"/>
          <a:ext cx="6014043" cy="329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292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Student Support: Option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in the &lt;£60k bracket gets the same amount of money </a:t>
            </a:r>
          </a:p>
          <a:p>
            <a:pPr lvl="1"/>
            <a:r>
              <a:rPr lang="en-US" dirty="0" smtClean="0"/>
              <a:t>The Imperial Bursary will be £4,100 per student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855081"/>
              </p:ext>
            </p:extLst>
          </p:nvPr>
        </p:nvGraphicFramePr>
        <p:xfrm>
          <a:off x="1663048" y="2969474"/>
          <a:ext cx="5803975" cy="329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32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466</Words>
  <Application>Microsoft Macintosh PowerPoint</Application>
  <PresentationFormat>On-screen Show (4:3)</PresentationFormat>
  <Paragraphs>66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Imperial College  Bursary</vt:lpstr>
      <vt:lpstr>Who does this affect?</vt:lpstr>
      <vt:lpstr>Where does our money come from?</vt:lpstr>
      <vt:lpstr>The Imperial Bursary and the Law</vt:lpstr>
      <vt:lpstr>Student Financial Support </vt:lpstr>
      <vt:lpstr>Student Financial Support </vt:lpstr>
      <vt:lpstr>The Proposals </vt:lpstr>
      <vt:lpstr>Proposed Student Support: Option A </vt:lpstr>
      <vt:lpstr>Proposed Student Support: Option B</vt:lpstr>
      <vt:lpstr>Proposed Student Support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</dc:title>
  <dc:creator>Alex Mckee</dc:creator>
  <cp:lastModifiedBy>President</cp:lastModifiedBy>
  <cp:revision>37</cp:revision>
  <dcterms:created xsi:type="dcterms:W3CDTF">2013-11-26T11:27:16Z</dcterms:created>
  <dcterms:modified xsi:type="dcterms:W3CDTF">2014-10-23T14:18:54Z</dcterms:modified>
</cp:coreProperties>
</file>